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2"/>
  </p:notesMasterIdLst>
  <p:sldIdLst>
    <p:sldId id="256" r:id="rId2"/>
    <p:sldId id="258" r:id="rId3"/>
    <p:sldId id="273" r:id="rId4"/>
    <p:sldId id="271" r:id="rId5"/>
    <p:sldId id="272" r:id="rId6"/>
    <p:sldId id="274" r:id="rId7"/>
    <p:sldId id="286" r:id="rId8"/>
    <p:sldId id="275" r:id="rId9"/>
    <p:sldId id="276" r:id="rId10"/>
    <p:sldId id="277" r:id="rId11"/>
    <p:sldId id="278" r:id="rId12"/>
    <p:sldId id="279" r:id="rId13"/>
    <p:sldId id="281" r:id="rId14"/>
    <p:sldId id="280" r:id="rId15"/>
    <p:sldId id="282" r:id="rId16"/>
    <p:sldId id="283" r:id="rId17"/>
    <p:sldId id="284" r:id="rId18"/>
    <p:sldId id="257" r:id="rId19"/>
    <p:sldId id="285" r:id="rId20"/>
    <p:sldId id="287"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94660"/>
  </p:normalViewPr>
  <p:slideViewPr>
    <p:cSldViewPr snapToGrid="0">
      <p:cViewPr>
        <p:scale>
          <a:sx n="62" d="100"/>
          <a:sy n="62" d="100"/>
        </p:scale>
        <p:origin x="-88" y="-1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96" name="Google Shape;9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50800" lvl="0" indent="-5080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07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05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5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58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77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1400"/>
              <a:buNone/>
              <a:defRPr sz="3200">
                <a:solidFill>
                  <a:srgbClr val="FF9900"/>
                </a:solidFill>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360"/>
              </a:spcBef>
              <a:spcAft>
                <a:spcPts val="0"/>
              </a:spcAft>
              <a:buSzPts val="1400"/>
              <a:buNone/>
              <a:defRPr/>
            </a:lvl6pPr>
            <a:lvl7pPr lvl="6" algn="l">
              <a:lnSpc>
                <a:spcPct val="100000"/>
              </a:lnSpc>
              <a:spcBef>
                <a:spcPts val="360"/>
              </a:spcBef>
              <a:spcAft>
                <a:spcPts val="0"/>
              </a:spcAft>
              <a:buSzPts val="1400"/>
              <a:buNone/>
              <a:defRPr/>
            </a:lvl7pPr>
            <a:lvl8pPr lvl="7" algn="l">
              <a:lnSpc>
                <a:spcPct val="100000"/>
              </a:lnSpc>
              <a:spcBef>
                <a:spcPts val="360"/>
              </a:spcBef>
              <a:spcAft>
                <a:spcPts val="0"/>
              </a:spcAft>
              <a:buSzPts val="1400"/>
              <a:buNone/>
              <a:defRPr/>
            </a:lvl8pPr>
            <a:lvl9pPr lvl="8" algn="l">
              <a:lnSpc>
                <a:spcPct val="100000"/>
              </a:lnSpc>
              <a:spcBef>
                <a:spcPts val="360"/>
              </a:spcBef>
              <a:spcAft>
                <a:spcPts val="0"/>
              </a:spcAft>
              <a:buSzPts val="1400"/>
              <a:buNone/>
              <a:defRPr/>
            </a:lvl9pPr>
          </a:lstStyle>
          <a:p>
            <a:endParaRPr/>
          </a:p>
        </p:txBody>
      </p:sp>
      <p:sp>
        <p:nvSpPr>
          <p:cNvPr id="20" name="Google Shape;20;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124200" y="6200775"/>
            <a:ext cx="28956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051844" y="-786606"/>
            <a:ext cx="5029200" cy="843121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400"/>
              <a:buNone/>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78" name="Google Shape;78;p11"/>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775994" y="1937544"/>
            <a:ext cx="5870575" cy="2141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415926" y="-128588"/>
            <a:ext cx="5870575" cy="6273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400"/>
              <a:buNone/>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84" name="Google Shape;84;p12"/>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350838" y="914400"/>
            <a:ext cx="4138612" cy="5029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400"/>
              <a:buNone/>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90" name="Google Shape;90;p13"/>
          <p:cNvSpPr txBox="1">
            <a:spLocks noGrp="1"/>
          </p:cNvSpPr>
          <p:nvPr>
            <p:ph type="body" idx="2"/>
          </p:nvPr>
        </p:nvSpPr>
        <p:spPr>
          <a:xfrm>
            <a:off x="4641850" y="914400"/>
            <a:ext cx="4140200" cy="5029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400"/>
              <a:buNone/>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91" name="Google Shape;91;p13"/>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350838" y="914400"/>
            <a:ext cx="4138612" cy="5029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400"/>
              <a:buNone/>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26" name="Google Shape;26;p3"/>
          <p:cNvSpPr txBox="1">
            <a:spLocks noGrp="1"/>
          </p:cNvSpPr>
          <p:nvPr>
            <p:ph type="body" idx="2"/>
          </p:nvPr>
        </p:nvSpPr>
        <p:spPr>
          <a:xfrm>
            <a:off x="4641850" y="914400"/>
            <a:ext cx="4140200" cy="5029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400"/>
              <a:buNone/>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27" name="Google Shape;27;p3"/>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lt1"/>
              </a:buClr>
              <a:buSzPts val="2000"/>
              <a:buFont typeface="Arial"/>
              <a:buNone/>
              <a:defRPr sz="2000"/>
            </a:lvl1pPr>
            <a:lvl2pPr marL="914400" lvl="1" indent="-228600" algn="l">
              <a:lnSpc>
                <a:spcPct val="100000"/>
              </a:lnSpc>
              <a:spcBef>
                <a:spcPts val="360"/>
              </a:spcBef>
              <a:spcAft>
                <a:spcPts val="0"/>
              </a:spcAft>
              <a:buClr>
                <a:schemeClr val="lt1"/>
              </a:buClr>
              <a:buSzPts val="1800"/>
              <a:buFont typeface="Arial"/>
              <a:buNone/>
              <a:defRPr sz="1800"/>
            </a:lvl2pPr>
            <a:lvl3pPr marL="1371600" lvl="2" indent="-228600" algn="l">
              <a:lnSpc>
                <a:spcPct val="100000"/>
              </a:lnSpc>
              <a:spcBef>
                <a:spcPts val="320"/>
              </a:spcBef>
              <a:spcAft>
                <a:spcPts val="0"/>
              </a:spcAft>
              <a:buClr>
                <a:schemeClr val="lt1"/>
              </a:buClr>
              <a:buSzPts val="1600"/>
              <a:buFont typeface="Arial"/>
              <a:buNone/>
              <a:defRPr sz="1600"/>
            </a:lvl3pPr>
            <a:lvl4pPr marL="1828800" lvl="3" indent="-228600" algn="l">
              <a:lnSpc>
                <a:spcPct val="100000"/>
              </a:lnSpc>
              <a:spcBef>
                <a:spcPts val="280"/>
              </a:spcBef>
              <a:spcAft>
                <a:spcPts val="0"/>
              </a:spcAft>
              <a:buClr>
                <a:schemeClr val="lt1"/>
              </a:buClr>
              <a:buSzPts val="1400"/>
              <a:buFont typeface="Arial"/>
              <a:buNone/>
              <a:defRPr sz="1400"/>
            </a:lvl4pPr>
            <a:lvl5pPr marL="2286000" lvl="4" indent="-228600" algn="l">
              <a:lnSpc>
                <a:spcPct val="100000"/>
              </a:lnSpc>
              <a:spcBef>
                <a:spcPts val="280"/>
              </a:spcBef>
              <a:spcAft>
                <a:spcPts val="0"/>
              </a:spcAft>
              <a:buClr>
                <a:schemeClr val="lt1"/>
              </a:buClr>
              <a:buSzPts val="1400"/>
              <a:buFont typeface="Arial"/>
              <a:buNone/>
              <a:defRPr sz="1400"/>
            </a:lvl5pPr>
            <a:lvl6pPr marL="2743200" lvl="5" indent="-228600" algn="l">
              <a:lnSpc>
                <a:spcPct val="100000"/>
              </a:lnSpc>
              <a:spcBef>
                <a:spcPts val="280"/>
              </a:spcBef>
              <a:spcAft>
                <a:spcPts val="0"/>
              </a:spcAft>
              <a:buClr>
                <a:schemeClr val="lt1"/>
              </a:buClr>
              <a:buSzPts val="1400"/>
              <a:buFont typeface="Arial"/>
              <a:buNone/>
              <a:defRPr sz="1400"/>
            </a:lvl6pPr>
            <a:lvl7pPr marL="3200400" lvl="6" indent="-228600" algn="l">
              <a:lnSpc>
                <a:spcPct val="100000"/>
              </a:lnSpc>
              <a:spcBef>
                <a:spcPts val="280"/>
              </a:spcBef>
              <a:spcAft>
                <a:spcPts val="0"/>
              </a:spcAft>
              <a:buClr>
                <a:schemeClr val="lt1"/>
              </a:buClr>
              <a:buSzPts val="1400"/>
              <a:buFont typeface="Arial"/>
              <a:buNone/>
              <a:defRPr sz="1400"/>
            </a:lvl7pPr>
            <a:lvl8pPr marL="3657600" lvl="7" indent="-228600" algn="l">
              <a:lnSpc>
                <a:spcPct val="100000"/>
              </a:lnSpc>
              <a:spcBef>
                <a:spcPts val="280"/>
              </a:spcBef>
              <a:spcAft>
                <a:spcPts val="0"/>
              </a:spcAft>
              <a:buClr>
                <a:schemeClr val="lt1"/>
              </a:buClr>
              <a:buSzPts val="1400"/>
              <a:buFont typeface="Arial"/>
              <a:buNone/>
              <a:defRPr sz="1400"/>
            </a:lvl8pPr>
            <a:lvl9pPr marL="4114800" lvl="8" indent="-228600" algn="l">
              <a:lnSpc>
                <a:spcPct val="100000"/>
              </a:lnSpc>
              <a:spcBef>
                <a:spcPts val="280"/>
              </a:spcBef>
              <a:spcAft>
                <a:spcPts val="0"/>
              </a:spcAft>
              <a:buClr>
                <a:schemeClr val="lt1"/>
              </a:buClr>
              <a:buSzPts val="1400"/>
              <a:buFont typeface="Arial"/>
              <a:buNone/>
              <a:defRPr sz="1400"/>
            </a:lvl9pPr>
          </a:lstStyle>
          <a:p>
            <a:endParaRPr/>
          </a:p>
        </p:txBody>
      </p:sp>
      <p:sp>
        <p:nvSpPr>
          <p:cNvPr id="33" name="Google Shape;33;p4"/>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350838" y="914400"/>
            <a:ext cx="4138612" cy="5029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60"/>
              </a:spcBef>
              <a:spcAft>
                <a:spcPts val="0"/>
              </a:spcAft>
              <a:buSzPts val="1400"/>
              <a:buNone/>
              <a:defRPr sz="2800"/>
            </a:lvl1pPr>
            <a:lvl2pPr marL="914400" lvl="1" indent="-228600" algn="l">
              <a:lnSpc>
                <a:spcPct val="100000"/>
              </a:lnSpc>
              <a:spcBef>
                <a:spcPts val="480"/>
              </a:spcBef>
              <a:spcAft>
                <a:spcPts val="0"/>
              </a:spcAft>
              <a:buSzPts val="1400"/>
              <a:buNone/>
              <a:defRPr sz="2400"/>
            </a:lvl2pPr>
            <a:lvl3pPr marL="1371600" lvl="2" indent="-228600" algn="l">
              <a:lnSpc>
                <a:spcPct val="100000"/>
              </a:lnSpc>
              <a:spcBef>
                <a:spcPts val="400"/>
              </a:spcBef>
              <a:spcAft>
                <a:spcPts val="0"/>
              </a:spcAft>
              <a:buSzPts val="1400"/>
              <a:buNone/>
              <a:defRPr sz="2000"/>
            </a:lvl3pPr>
            <a:lvl4pPr marL="1828800" lvl="3" indent="-228600" algn="l">
              <a:lnSpc>
                <a:spcPct val="100000"/>
              </a:lnSpc>
              <a:spcBef>
                <a:spcPts val="360"/>
              </a:spcBef>
              <a:spcAft>
                <a:spcPts val="0"/>
              </a:spcAft>
              <a:buSzPts val="1400"/>
              <a:buNone/>
              <a:defRPr sz="1800"/>
            </a:lvl4pPr>
            <a:lvl5pPr marL="2286000" lvl="4" indent="-228600" algn="l">
              <a:lnSpc>
                <a:spcPct val="100000"/>
              </a:lnSpc>
              <a:spcBef>
                <a:spcPts val="360"/>
              </a:spcBef>
              <a:spcAft>
                <a:spcPts val="0"/>
              </a:spcAft>
              <a:buSzPts val="1400"/>
              <a:buNone/>
              <a:defRPr sz="1800"/>
            </a:lvl5pPr>
            <a:lvl6pPr marL="2743200" lvl="5" indent="-228600" algn="l">
              <a:lnSpc>
                <a:spcPct val="100000"/>
              </a:lnSpc>
              <a:spcBef>
                <a:spcPts val="360"/>
              </a:spcBef>
              <a:spcAft>
                <a:spcPts val="0"/>
              </a:spcAft>
              <a:buSzPts val="1400"/>
              <a:buNone/>
              <a:defRPr sz="1800"/>
            </a:lvl6pPr>
            <a:lvl7pPr marL="3200400" lvl="6" indent="-228600" algn="l">
              <a:lnSpc>
                <a:spcPct val="100000"/>
              </a:lnSpc>
              <a:spcBef>
                <a:spcPts val="360"/>
              </a:spcBef>
              <a:spcAft>
                <a:spcPts val="0"/>
              </a:spcAft>
              <a:buSzPts val="1400"/>
              <a:buNone/>
              <a:defRPr sz="1800"/>
            </a:lvl7pPr>
            <a:lvl8pPr marL="3657600" lvl="7" indent="-228600" algn="l">
              <a:lnSpc>
                <a:spcPct val="100000"/>
              </a:lnSpc>
              <a:spcBef>
                <a:spcPts val="360"/>
              </a:spcBef>
              <a:spcAft>
                <a:spcPts val="0"/>
              </a:spcAft>
              <a:buSzPts val="1400"/>
              <a:buNone/>
              <a:defRPr sz="1800"/>
            </a:lvl8pPr>
            <a:lvl9pPr marL="4114800" lvl="8" indent="-228600" algn="l">
              <a:lnSpc>
                <a:spcPct val="100000"/>
              </a:lnSpc>
              <a:spcBef>
                <a:spcPts val="360"/>
              </a:spcBef>
              <a:spcAft>
                <a:spcPts val="0"/>
              </a:spcAft>
              <a:buSzPts val="1400"/>
              <a:buNone/>
              <a:defRPr sz="1800"/>
            </a:lvl9pPr>
          </a:lstStyle>
          <a:p>
            <a:endParaRPr/>
          </a:p>
        </p:txBody>
      </p:sp>
      <p:sp>
        <p:nvSpPr>
          <p:cNvPr id="39" name="Google Shape;39;p5"/>
          <p:cNvSpPr txBox="1">
            <a:spLocks noGrp="1"/>
          </p:cNvSpPr>
          <p:nvPr>
            <p:ph type="body" idx="2"/>
          </p:nvPr>
        </p:nvSpPr>
        <p:spPr>
          <a:xfrm>
            <a:off x="4641850" y="914400"/>
            <a:ext cx="4140200" cy="5029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60"/>
              </a:spcBef>
              <a:spcAft>
                <a:spcPts val="0"/>
              </a:spcAft>
              <a:buSzPts val="1400"/>
              <a:buNone/>
              <a:defRPr sz="2800"/>
            </a:lvl1pPr>
            <a:lvl2pPr marL="914400" lvl="1" indent="-228600" algn="l">
              <a:lnSpc>
                <a:spcPct val="100000"/>
              </a:lnSpc>
              <a:spcBef>
                <a:spcPts val="480"/>
              </a:spcBef>
              <a:spcAft>
                <a:spcPts val="0"/>
              </a:spcAft>
              <a:buSzPts val="1400"/>
              <a:buNone/>
              <a:defRPr sz="2400"/>
            </a:lvl2pPr>
            <a:lvl3pPr marL="1371600" lvl="2" indent="-228600" algn="l">
              <a:lnSpc>
                <a:spcPct val="100000"/>
              </a:lnSpc>
              <a:spcBef>
                <a:spcPts val="400"/>
              </a:spcBef>
              <a:spcAft>
                <a:spcPts val="0"/>
              </a:spcAft>
              <a:buSzPts val="1400"/>
              <a:buNone/>
              <a:defRPr sz="2000"/>
            </a:lvl3pPr>
            <a:lvl4pPr marL="1828800" lvl="3" indent="-228600" algn="l">
              <a:lnSpc>
                <a:spcPct val="100000"/>
              </a:lnSpc>
              <a:spcBef>
                <a:spcPts val="360"/>
              </a:spcBef>
              <a:spcAft>
                <a:spcPts val="0"/>
              </a:spcAft>
              <a:buSzPts val="1400"/>
              <a:buNone/>
              <a:defRPr sz="1800"/>
            </a:lvl4pPr>
            <a:lvl5pPr marL="2286000" lvl="4" indent="-228600" algn="l">
              <a:lnSpc>
                <a:spcPct val="100000"/>
              </a:lnSpc>
              <a:spcBef>
                <a:spcPts val="360"/>
              </a:spcBef>
              <a:spcAft>
                <a:spcPts val="0"/>
              </a:spcAft>
              <a:buSzPts val="1400"/>
              <a:buNone/>
              <a:defRPr sz="1800"/>
            </a:lvl5pPr>
            <a:lvl6pPr marL="2743200" lvl="5" indent="-228600" algn="l">
              <a:lnSpc>
                <a:spcPct val="100000"/>
              </a:lnSpc>
              <a:spcBef>
                <a:spcPts val="360"/>
              </a:spcBef>
              <a:spcAft>
                <a:spcPts val="0"/>
              </a:spcAft>
              <a:buSzPts val="1400"/>
              <a:buNone/>
              <a:defRPr sz="1800"/>
            </a:lvl6pPr>
            <a:lvl7pPr marL="3200400" lvl="6" indent="-228600" algn="l">
              <a:lnSpc>
                <a:spcPct val="100000"/>
              </a:lnSpc>
              <a:spcBef>
                <a:spcPts val="360"/>
              </a:spcBef>
              <a:spcAft>
                <a:spcPts val="0"/>
              </a:spcAft>
              <a:buSzPts val="1400"/>
              <a:buNone/>
              <a:defRPr sz="1800"/>
            </a:lvl7pPr>
            <a:lvl8pPr marL="3657600" lvl="7" indent="-228600" algn="l">
              <a:lnSpc>
                <a:spcPct val="100000"/>
              </a:lnSpc>
              <a:spcBef>
                <a:spcPts val="360"/>
              </a:spcBef>
              <a:spcAft>
                <a:spcPts val="0"/>
              </a:spcAft>
              <a:buSzPts val="1400"/>
              <a:buNone/>
              <a:defRPr sz="1800"/>
            </a:lvl8pPr>
            <a:lvl9pPr marL="4114800" lvl="8" indent="-228600" algn="l">
              <a:lnSpc>
                <a:spcPct val="100000"/>
              </a:lnSpc>
              <a:spcBef>
                <a:spcPts val="360"/>
              </a:spcBef>
              <a:spcAft>
                <a:spcPts val="0"/>
              </a:spcAft>
              <a:buSzPts val="1400"/>
              <a:buNone/>
              <a:defRPr sz="1800"/>
            </a:lvl9pPr>
          </a:lstStyle>
          <a:p>
            <a:endParaRPr/>
          </a:p>
        </p:txBody>
      </p:sp>
      <p:sp>
        <p:nvSpPr>
          <p:cNvPr id="40" name="Google Shape;40;p5"/>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1"/>
              </a:buClr>
              <a:buSzPts val="2400"/>
              <a:buFont typeface="Arial"/>
              <a:buNone/>
              <a:defRPr sz="2400" b="1"/>
            </a:lvl1pPr>
            <a:lvl2pPr marL="914400" lvl="1" indent="-228600" algn="l">
              <a:lnSpc>
                <a:spcPct val="100000"/>
              </a:lnSpc>
              <a:spcBef>
                <a:spcPts val="400"/>
              </a:spcBef>
              <a:spcAft>
                <a:spcPts val="0"/>
              </a:spcAft>
              <a:buClr>
                <a:schemeClr val="lt1"/>
              </a:buClr>
              <a:buSzPts val="2000"/>
              <a:buFont typeface="Arial"/>
              <a:buNone/>
              <a:defRPr sz="2000" b="1"/>
            </a:lvl2pPr>
            <a:lvl3pPr marL="1371600" lvl="2" indent="-228600" algn="l">
              <a:lnSpc>
                <a:spcPct val="100000"/>
              </a:lnSpc>
              <a:spcBef>
                <a:spcPts val="360"/>
              </a:spcBef>
              <a:spcAft>
                <a:spcPts val="0"/>
              </a:spcAft>
              <a:buClr>
                <a:schemeClr val="lt1"/>
              </a:buClr>
              <a:buSzPts val="1800"/>
              <a:buFont typeface="Arial"/>
              <a:buNone/>
              <a:defRPr sz="1800" b="1"/>
            </a:lvl3pPr>
            <a:lvl4pPr marL="1828800" lvl="3" indent="-228600" algn="l">
              <a:lnSpc>
                <a:spcPct val="100000"/>
              </a:lnSpc>
              <a:spcBef>
                <a:spcPts val="320"/>
              </a:spcBef>
              <a:spcAft>
                <a:spcPts val="0"/>
              </a:spcAft>
              <a:buClr>
                <a:schemeClr val="lt1"/>
              </a:buClr>
              <a:buSzPts val="1600"/>
              <a:buFont typeface="Arial"/>
              <a:buNone/>
              <a:defRPr sz="1600" b="1"/>
            </a:lvl4pPr>
            <a:lvl5pPr marL="2286000" lvl="4" indent="-228600" algn="l">
              <a:lnSpc>
                <a:spcPct val="100000"/>
              </a:lnSpc>
              <a:spcBef>
                <a:spcPts val="320"/>
              </a:spcBef>
              <a:spcAft>
                <a:spcPts val="0"/>
              </a:spcAft>
              <a:buClr>
                <a:schemeClr val="lt1"/>
              </a:buClr>
              <a:buSzPts val="1600"/>
              <a:buFont typeface="Arial"/>
              <a:buNone/>
              <a:defRPr sz="1600" b="1"/>
            </a:lvl5pPr>
            <a:lvl6pPr marL="2743200" lvl="5" indent="-228600" algn="l">
              <a:lnSpc>
                <a:spcPct val="100000"/>
              </a:lnSpc>
              <a:spcBef>
                <a:spcPts val="320"/>
              </a:spcBef>
              <a:spcAft>
                <a:spcPts val="0"/>
              </a:spcAft>
              <a:buClr>
                <a:schemeClr val="lt1"/>
              </a:buClr>
              <a:buSzPts val="1600"/>
              <a:buFont typeface="Arial"/>
              <a:buNone/>
              <a:defRPr sz="1600" b="1"/>
            </a:lvl6pPr>
            <a:lvl7pPr marL="3200400" lvl="6" indent="-228600" algn="l">
              <a:lnSpc>
                <a:spcPct val="100000"/>
              </a:lnSpc>
              <a:spcBef>
                <a:spcPts val="320"/>
              </a:spcBef>
              <a:spcAft>
                <a:spcPts val="0"/>
              </a:spcAft>
              <a:buClr>
                <a:schemeClr val="lt1"/>
              </a:buClr>
              <a:buSzPts val="1600"/>
              <a:buFont typeface="Arial"/>
              <a:buNone/>
              <a:defRPr sz="1600" b="1"/>
            </a:lvl7pPr>
            <a:lvl8pPr marL="3657600" lvl="7" indent="-228600" algn="l">
              <a:lnSpc>
                <a:spcPct val="100000"/>
              </a:lnSpc>
              <a:spcBef>
                <a:spcPts val="320"/>
              </a:spcBef>
              <a:spcAft>
                <a:spcPts val="0"/>
              </a:spcAft>
              <a:buClr>
                <a:schemeClr val="lt1"/>
              </a:buClr>
              <a:buSzPts val="1600"/>
              <a:buFont typeface="Arial"/>
              <a:buNone/>
              <a:defRPr sz="1600" b="1"/>
            </a:lvl8pPr>
            <a:lvl9pPr marL="4114800" lvl="8" indent="-228600" algn="l">
              <a:lnSpc>
                <a:spcPct val="100000"/>
              </a:lnSpc>
              <a:spcBef>
                <a:spcPts val="320"/>
              </a:spcBef>
              <a:spcAft>
                <a:spcPts val="0"/>
              </a:spcAft>
              <a:buClr>
                <a:schemeClr val="lt1"/>
              </a:buClr>
              <a:buSzPts val="1600"/>
              <a:buFont typeface="Arial"/>
              <a:buNone/>
              <a:defRPr sz="1600" b="1"/>
            </a:lvl9pPr>
          </a:lstStyle>
          <a:p>
            <a:endParaRPr/>
          </a:p>
        </p:txBody>
      </p:sp>
      <p:sp>
        <p:nvSpPr>
          <p:cNvPr id="46" name="Google Shape;46;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1400"/>
              <a:buNone/>
              <a:defRPr sz="2400"/>
            </a:lvl1pPr>
            <a:lvl2pPr marL="914400" lvl="1" indent="-228600" algn="l">
              <a:lnSpc>
                <a:spcPct val="100000"/>
              </a:lnSpc>
              <a:spcBef>
                <a:spcPts val="400"/>
              </a:spcBef>
              <a:spcAft>
                <a:spcPts val="0"/>
              </a:spcAft>
              <a:buSzPts val="1400"/>
              <a:buNone/>
              <a:defRPr sz="2000"/>
            </a:lvl2pPr>
            <a:lvl3pPr marL="1371600" lvl="2" indent="-228600" algn="l">
              <a:lnSpc>
                <a:spcPct val="100000"/>
              </a:lnSpc>
              <a:spcBef>
                <a:spcPts val="360"/>
              </a:spcBef>
              <a:spcAft>
                <a:spcPts val="0"/>
              </a:spcAft>
              <a:buSzPts val="1400"/>
              <a:buNone/>
              <a:defRPr sz="1800"/>
            </a:lvl3pPr>
            <a:lvl4pPr marL="1828800" lvl="3" indent="-228600" algn="l">
              <a:lnSpc>
                <a:spcPct val="100000"/>
              </a:lnSpc>
              <a:spcBef>
                <a:spcPts val="320"/>
              </a:spcBef>
              <a:spcAft>
                <a:spcPts val="0"/>
              </a:spcAft>
              <a:buSzPts val="1400"/>
              <a:buNone/>
              <a:defRPr sz="1600"/>
            </a:lvl4pPr>
            <a:lvl5pPr marL="2286000" lvl="4" indent="-228600" algn="l">
              <a:lnSpc>
                <a:spcPct val="100000"/>
              </a:lnSpc>
              <a:spcBef>
                <a:spcPts val="320"/>
              </a:spcBef>
              <a:spcAft>
                <a:spcPts val="0"/>
              </a:spcAft>
              <a:buSzPts val="1400"/>
              <a:buNone/>
              <a:defRPr sz="1600"/>
            </a:lvl5pPr>
            <a:lvl6pPr marL="2743200" lvl="5" indent="-228600" algn="l">
              <a:lnSpc>
                <a:spcPct val="100000"/>
              </a:lnSpc>
              <a:spcBef>
                <a:spcPts val="320"/>
              </a:spcBef>
              <a:spcAft>
                <a:spcPts val="0"/>
              </a:spcAft>
              <a:buSzPts val="1400"/>
              <a:buNone/>
              <a:defRPr sz="1600"/>
            </a:lvl6pPr>
            <a:lvl7pPr marL="3200400" lvl="6" indent="-228600" algn="l">
              <a:lnSpc>
                <a:spcPct val="100000"/>
              </a:lnSpc>
              <a:spcBef>
                <a:spcPts val="320"/>
              </a:spcBef>
              <a:spcAft>
                <a:spcPts val="0"/>
              </a:spcAft>
              <a:buSzPts val="1400"/>
              <a:buNone/>
              <a:defRPr sz="1600"/>
            </a:lvl7pPr>
            <a:lvl8pPr marL="3657600" lvl="7" indent="-228600" algn="l">
              <a:lnSpc>
                <a:spcPct val="100000"/>
              </a:lnSpc>
              <a:spcBef>
                <a:spcPts val="320"/>
              </a:spcBef>
              <a:spcAft>
                <a:spcPts val="0"/>
              </a:spcAft>
              <a:buSzPts val="1400"/>
              <a:buNone/>
              <a:defRPr sz="1600"/>
            </a:lvl8pPr>
            <a:lvl9pPr marL="4114800" lvl="8" indent="-228600" algn="l">
              <a:lnSpc>
                <a:spcPct val="100000"/>
              </a:lnSpc>
              <a:spcBef>
                <a:spcPts val="320"/>
              </a:spcBef>
              <a:spcAft>
                <a:spcPts val="0"/>
              </a:spcAft>
              <a:buSzPts val="1400"/>
              <a:buNone/>
              <a:defRPr sz="1600"/>
            </a:lvl9pPr>
          </a:lstStyle>
          <a:p>
            <a:endParaRPr/>
          </a:p>
        </p:txBody>
      </p:sp>
      <p:sp>
        <p:nvSpPr>
          <p:cNvPr id="47" name="Google Shape;47;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1"/>
              </a:buClr>
              <a:buSzPts val="2400"/>
              <a:buFont typeface="Arial"/>
              <a:buNone/>
              <a:defRPr sz="2400" b="1"/>
            </a:lvl1pPr>
            <a:lvl2pPr marL="914400" lvl="1" indent="-228600" algn="l">
              <a:lnSpc>
                <a:spcPct val="100000"/>
              </a:lnSpc>
              <a:spcBef>
                <a:spcPts val="400"/>
              </a:spcBef>
              <a:spcAft>
                <a:spcPts val="0"/>
              </a:spcAft>
              <a:buClr>
                <a:schemeClr val="lt1"/>
              </a:buClr>
              <a:buSzPts val="2000"/>
              <a:buFont typeface="Arial"/>
              <a:buNone/>
              <a:defRPr sz="2000" b="1"/>
            </a:lvl2pPr>
            <a:lvl3pPr marL="1371600" lvl="2" indent="-228600" algn="l">
              <a:lnSpc>
                <a:spcPct val="100000"/>
              </a:lnSpc>
              <a:spcBef>
                <a:spcPts val="360"/>
              </a:spcBef>
              <a:spcAft>
                <a:spcPts val="0"/>
              </a:spcAft>
              <a:buClr>
                <a:schemeClr val="lt1"/>
              </a:buClr>
              <a:buSzPts val="1800"/>
              <a:buFont typeface="Arial"/>
              <a:buNone/>
              <a:defRPr sz="1800" b="1"/>
            </a:lvl3pPr>
            <a:lvl4pPr marL="1828800" lvl="3" indent="-228600" algn="l">
              <a:lnSpc>
                <a:spcPct val="100000"/>
              </a:lnSpc>
              <a:spcBef>
                <a:spcPts val="320"/>
              </a:spcBef>
              <a:spcAft>
                <a:spcPts val="0"/>
              </a:spcAft>
              <a:buClr>
                <a:schemeClr val="lt1"/>
              </a:buClr>
              <a:buSzPts val="1600"/>
              <a:buFont typeface="Arial"/>
              <a:buNone/>
              <a:defRPr sz="1600" b="1"/>
            </a:lvl4pPr>
            <a:lvl5pPr marL="2286000" lvl="4" indent="-228600" algn="l">
              <a:lnSpc>
                <a:spcPct val="100000"/>
              </a:lnSpc>
              <a:spcBef>
                <a:spcPts val="320"/>
              </a:spcBef>
              <a:spcAft>
                <a:spcPts val="0"/>
              </a:spcAft>
              <a:buClr>
                <a:schemeClr val="lt1"/>
              </a:buClr>
              <a:buSzPts val="1600"/>
              <a:buFont typeface="Arial"/>
              <a:buNone/>
              <a:defRPr sz="1600" b="1"/>
            </a:lvl5pPr>
            <a:lvl6pPr marL="2743200" lvl="5" indent="-228600" algn="l">
              <a:lnSpc>
                <a:spcPct val="100000"/>
              </a:lnSpc>
              <a:spcBef>
                <a:spcPts val="320"/>
              </a:spcBef>
              <a:spcAft>
                <a:spcPts val="0"/>
              </a:spcAft>
              <a:buClr>
                <a:schemeClr val="lt1"/>
              </a:buClr>
              <a:buSzPts val="1600"/>
              <a:buFont typeface="Arial"/>
              <a:buNone/>
              <a:defRPr sz="1600" b="1"/>
            </a:lvl6pPr>
            <a:lvl7pPr marL="3200400" lvl="6" indent="-228600" algn="l">
              <a:lnSpc>
                <a:spcPct val="100000"/>
              </a:lnSpc>
              <a:spcBef>
                <a:spcPts val="320"/>
              </a:spcBef>
              <a:spcAft>
                <a:spcPts val="0"/>
              </a:spcAft>
              <a:buClr>
                <a:schemeClr val="lt1"/>
              </a:buClr>
              <a:buSzPts val="1600"/>
              <a:buFont typeface="Arial"/>
              <a:buNone/>
              <a:defRPr sz="1600" b="1"/>
            </a:lvl7pPr>
            <a:lvl8pPr marL="3657600" lvl="7" indent="-228600" algn="l">
              <a:lnSpc>
                <a:spcPct val="100000"/>
              </a:lnSpc>
              <a:spcBef>
                <a:spcPts val="320"/>
              </a:spcBef>
              <a:spcAft>
                <a:spcPts val="0"/>
              </a:spcAft>
              <a:buClr>
                <a:schemeClr val="lt1"/>
              </a:buClr>
              <a:buSzPts val="1600"/>
              <a:buFont typeface="Arial"/>
              <a:buNone/>
              <a:defRPr sz="1600" b="1"/>
            </a:lvl8pPr>
            <a:lvl9pPr marL="4114800" lvl="8" indent="-228600" algn="l">
              <a:lnSpc>
                <a:spcPct val="100000"/>
              </a:lnSpc>
              <a:spcBef>
                <a:spcPts val="320"/>
              </a:spcBef>
              <a:spcAft>
                <a:spcPts val="0"/>
              </a:spcAft>
              <a:buClr>
                <a:schemeClr val="lt1"/>
              </a:buClr>
              <a:buSzPts val="1600"/>
              <a:buFont typeface="Arial"/>
              <a:buNone/>
              <a:defRPr sz="1600" b="1"/>
            </a:lvl9pPr>
          </a:lstStyle>
          <a:p>
            <a:endParaRPr/>
          </a:p>
        </p:txBody>
      </p:sp>
      <p:sp>
        <p:nvSpPr>
          <p:cNvPr id="48" name="Google Shape;48;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1400"/>
              <a:buNone/>
              <a:defRPr sz="2400"/>
            </a:lvl1pPr>
            <a:lvl2pPr marL="914400" lvl="1" indent="-228600" algn="l">
              <a:lnSpc>
                <a:spcPct val="100000"/>
              </a:lnSpc>
              <a:spcBef>
                <a:spcPts val="400"/>
              </a:spcBef>
              <a:spcAft>
                <a:spcPts val="0"/>
              </a:spcAft>
              <a:buSzPts val="1400"/>
              <a:buNone/>
              <a:defRPr sz="2000"/>
            </a:lvl2pPr>
            <a:lvl3pPr marL="1371600" lvl="2" indent="-228600" algn="l">
              <a:lnSpc>
                <a:spcPct val="100000"/>
              </a:lnSpc>
              <a:spcBef>
                <a:spcPts val="360"/>
              </a:spcBef>
              <a:spcAft>
                <a:spcPts val="0"/>
              </a:spcAft>
              <a:buSzPts val="1400"/>
              <a:buNone/>
              <a:defRPr sz="1800"/>
            </a:lvl3pPr>
            <a:lvl4pPr marL="1828800" lvl="3" indent="-228600" algn="l">
              <a:lnSpc>
                <a:spcPct val="100000"/>
              </a:lnSpc>
              <a:spcBef>
                <a:spcPts val="320"/>
              </a:spcBef>
              <a:spcAft>
                <a:spcPts val="0"/>
              </a:spcAft>
              <a:buSzPts val="1400"/>
              <a:buNone/>
              <a:defRPr sz="1600"/>
            </a:lvl4pPr>
            <a:lvl5pPr marL="2286000" lvl="4" indent="-228600" algn="l">
              <a:lnSpc>
                <a:spcPct val="100000"/>
              </a:lnSpc>
              <a:spcBef>
                <a:spcPts val="320"/>
              </a:spcBef>
              <a:spcAft>
                <a:spcPts val="0"/>
              </a:spcAft>
              <a:buSzPts val="1400"/>
              <a:buNone/>
              <a:defRPr sz="1600"/>
            </a:lvl5pPr>
            <a:lvl6pPr marL="2743200" lvl="5" indent="-228600" algn="l">
              <a:lnSpc>
                <a:spcPct val="100000"/>
              </a:lnSpc>
              <a:spcBef>
                <a:spcPts val="320"/>
              </a:spcBef>
              <a:spcAft>
                <a:spcPts val="0"/>
              </a:spcAft>
              <a:buSzPts val="1400"/>
              <a:buNone/>
              <a:defRPr sz="1600"/>
            </a:lvl6pPr>
            <a:lvl7pPr marL="3200400" lvl="6" indent="-228600" algn="l">
              <a:lnSpc>
                <a:spcPct val="100000"/>
              </a:lnSpc>
              <a:spcBef>
                <a:spcPts val="320"/>
              </a:spcBef>
              <a:spcAft>
                <a:spcPts val="0"/>
              </a:spcAft>
              <a:buSzPts val="1400"/>
              <a:buNone/>
              <a:defRPr sz="1600"/>
            </a:lvl7pPr>
            <a:lvl8pPr marL="3657600" lvl="7" indent="-228600" algn="l">
              <a:lnSpc>
                <a:spcPct val="100000"/>
              </a:lnSpc>
              <a:spcBef>
                <a:spcPts val="320"/>
              </a:spcBef>
              <a:spcAft>
                <a:spcPts val="0"/>
              </a:spcAft>
              <a:buSzPts val="1400"/>
              <a:buNone/>
              <a:defRPr sz="1600"/>
            </a:lvl8pPr>
            <a:lvl9pPr marL="4114800" lvl="8" indent="-228600" algn="l">
              <a:lnSpc>
                <a:spcPct val="100000"/>
              </a:lnSpc>
              <a:spcBef>
                <a:spcPts val="320"/>
              </a:spcBef>
              <a:spcAft>
                <a:spcPts val="0"/>
              </a:spcAft>
              <a:buSzPts val="1400"/>
              <a:buNone/>
              <a:defRPr sz="1600"/>
            </a:lvl9pPr>
          </a:lstStyle>
          <a:p>
            <a:endParaRPr/>
          </a:p>
        </p:txBody>
      </p:sp>
      <p:sp>
        <p:nvSpPr>
          <p:cNvPr id="49" name="Google Shape;49;p6"/>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1400"/>
              <a:buNone/>
              <a:defRPr sz="3200"/>
            </a:lvl1pPr>
            <a:lvl2pPr marL="914400" lvl="1" indent="-228600" algn="l">
              <a:lnSpc>
                <a:spcPct val="100000"/>
              </a:lnSpc>
              <a:spcBef>
                <a:spcPts val="560"/>
              </a:spcBef>
              <a:spcAft>
                <a:spcPts val="0"/>
              </a:spcAft>
              <a:buSzPts val="1400"/>
              <a:buNone/>
              <a:defRPr sz="2800"/>
            </a:lvl2pPr>
            <a:lvl3pPr marL="1371600" lvl="2" indent="-228600" algn="l">
              <a:lnSpc>
                <a:spcPct val="100000"/>
              </a:lnSpc>
              <a:spcBef>
                <a:spcPts val="480"/>
              </a:spcBef>
              <a:spcAft>
                <a:spcPts val="0"/>
              </a:spcAft>
              <a:buSzPts val="1400"/>
              <a:buNone/>
              <a:defRPr sz="2400"/>
            </a:lvl3pPr>
            <a:lvl4pPr marL="1828800" lvl="3" indent="-228600" algn="l">
              <a:lnSpc>
                <a:spcPct val="100000"/>
              </a:lnSpc>
              <a:spcBef>
                <a:spcPts val="400"/>
              </a:spcBef>
              <a:spcAft>
                <a:spcPts val="0"/>
              </a:spcAft>
              <a:buSzPts val="1400"/>
              <a:buNone/>
              <a:defRPr sz="2000"/>
            </a:lvl4pPr>
            <a:lvl5pPr marL="2286000" lvl="4" indent="-228600" algn="l">
              <a:lnSpc>
                <a:spcPct val="100000"/>
              </a:lnSpc>
              <a:spcBef>
                <a:spcPts val="400"/>
              </a:spcBef>
              <a:spcAft>
                <a:spcPts val="0"/>
              </a:spcAft>
              <a:buSzPts val="1400"/>
              <a:buNone/>
              <a:defRPr sz="2000"/>
            </a:lvl5pPr>
            <a:lvl6pPr marL="2743200" lvl="5" indent="-228600" algn="l">
              <a:lnSpc>
                <a:spcPct val="100000"/>
              </a:lnSpc>
              <a:spcBef>
                <a:spcPts val="400"/>
              </a:spcBef>
              <a:spcAft>
                <a:spcPts val="0"/>
              </a:spcAft>
              <a:buSzPts val="1400"/>
              <a:buNone/>
              <a:defRPr sz="2000"/>
            </a:lvl6pPr>
            <a:lvl7pPr marL="3200400" lvl="6" indent="-228600" algn="l">
              <a:lnSpc>
                <a:spcPct val="100000"/>
              </a:lnSpc>
              <a:spcBef>
                <a:spcPts val="400"/>
              </a:spcBef>
              <a:spcAft>
                <a:spcPts val="0"/>
              </a:spcAft>
              <a:buSzPts val="1400"/>
              <a:buNone/>
              <a:defRPr sz="2000"/>
            </a:lvl7pPr>
            <a:lvl8pPr marL="3657600" lvl="7" indent="-228600" algn="l">
              <a:lnSpc>
                <a:spcPct val="100000"/>
              </a:lnSpc>
              <a:spcBef>
                <a:spcPts val="400"/>
              </a:spcBef>
              <a:spcAft>
                <a:spcPts val="0"/>
              </a:spcAft>
              <a:buSzPts val="1400"/>
              <a:buNone/>
              <a:defRPr sz="2000"/>
            </a:lvl8pPr>
            <a:lvl9pPr marL="4114800" lvl="8" indent="-228600" algn="l">
              <a:lnSpc>
                <a:spcPct val="100000"/>
              </a:lnSpc>
              <a:spcBef>
                <a:spcPts val="400"/>
              </a:spcBef>
              <a:spcAft>
                <a:spcPts val="0"/>
              </a:spcAft>
              <a:buSzPts val="1400"/>
              <a:buNone/>
              <a:defRPr sz="2000"/>
            </a:lvl9pPr>
          </a:lstStyle>
          <a:p>
            <a:endParaRPr/>
          </a:p>
        </p:txBody>
      </p:sp>
      <p:sp>
        <p:nvSpPr>
          <p:cNvPr id="64" name="Google Shape;64;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1"/>
              </a:buClr>
              <a:buSzPts val="1400"/>
              <a:buFont typeface="Arial"/>
              <a:buNone/>
              <a:defRPr sz="1400"/>
            </a:lvl1pPr>
            <a:lvl2pPr marL="914400" lvl="1" indent="-228600" algn="l">
              <a:lnSpc>
                <a:spcPct val="100000"/>
              </a:lnSpc>
              <a:spcBef>
                <a:spcPts val="240"/>
              </a:spcBef>
              <a:spcAft>
                <a:spcPts val="0"/>
              </a:spcAft>
              <a:buClr>
                <a:schemeClr val="lt1"/>
              </a:buClr>
              <a:buSzPts val="1200"/>
              <a:buFont typeface="Arial"/>
              <a:buNone/>
              <a:defRPr sz="1200"/>
            </a:lvl2pPr>
            <a:lvl3pPr marL="1371600" lvl="2" indent="-228600" algn="l">
              <a:lnSpc>
                <a:spcPct val="100000"/>
              </a:lnSpc>
              <a:spcBef>
                <a:spcPts val="200"/>
              </a:spcBef>
              <a:spcAft>
                <a:spcPts val="0"/>
              </a:spcAft>
              <a:buClr>
                <a:schemeClr val="lt1"/>
              </a:buClr>
              <a:buSzPts val="1000"/>
              <a:buFont typeface="Arial"/>
              <a:buNone/>
              <a:defRPr sz="1000"/>
            </a:lvl3pPr>
            <a:lvl4pPr marL="1828800" lvl="3" indent="-228600" algn="l">
              <a:lnSpc>
                <a:spcPct val="100000"/>
              </a:lnSpc>
              <a:spcBef>
                <a:spcPts val="180"/>
              </a:spcBef>
              <a:spcAft>
                <a:spcPts val="0"/>
              </a:spcAft>
              <a:buClr>
                <a:schemeClr val="lt1"/>
              </a:buClr>
              <a:buSzPts val="900"/>
              <a:buFont typeface="Arial"/>
              <a:buNone/>
              <a:defRPr sz="900"/>
            </a:lvl4pPr>
            <a:lvl5pPr marL="2286000" lvl="4" indent="-228600" algn="l">
              <a:lnSpc>
                <a:spcPct val="100000"/>
              </a:lnSpc>
              <a:spcBef>
                <a:spcPts val="180"/>
              </a:spcBef>
              <a:spcAft>
                <a:spcPts val="0"/>
              </a:spcAft>
              <a:buClr>
                <a:schemeClr val="lt1"/>
              </a:buClr>
              <a:buSzPts val="900"/>
              <a:buFont typeface="Arial"/>
              <a:buNone/>
              <a:defRPr sz="900"/>
            </a:lvl5pPr>
            <a:lvl6pPr marL="2743200" lvl="5" indent="-228600" algn="l">
              <a:lnSpc>
                <a:spcPct val="100000"/>
              </a:lnSpc>
              <a:spcBef>
                <a:spcPts val="180"/>
              </a:spcBef>
              <a:spcAft>
                <a:spcPts val="0"/>
              </a:spcAft>
              <a:buClr>
                <a:schemeClr val="lt1"/>
              </a:buClr>
              <a:buSzPts val="900"/>
              <a:buFont typeface="Arial"/>
              <a:buNone/>
              <a:defRPr sz="900"/>
            </a:lvl6pPr>
            <a:lvl7pPr marL="3200400" lvl="6" indent="-228600" algn="l">
              <a:lnSpc>
                <a:spcPct val="100000"/>
              </a:lnSpc>
              <a:spcBef>
                <a:spcPts val="180"/>
              </a:spcBef>
              <a:spcAft>
                <a:spcPts val="0"/>
              </a:spcAft>
              <a:buClr>
                <a:schemeClr val="lt1"/>
              </a:buClr>
              <a:buSzPts val="900"/>
              <a:buFont typeface="Arial"/>
              <a:buNone/>
              <a:defRPr sz="900"/>
            </a:lvl7pPr>
            <a:lvl8pPr marL="3657600" lvl="7" indent="-228600" algn="l">
              <a:lnSpc>
                <a:spcPct val="100000"/>
              </a:lnSpc>
              <a:spcBef>
                <a:spcPts val="180"/>
              </a:spcBef>
              <a:spcAft>
                <a:spcPts val="0"/>
              </a:spcAft>
              <a:buClr>
                <a:schemeClr val="lt1"/>
              </a:buClr>
              <a:buSzPts val="900"/>
              <a:buFont typeface="Arial"/>
              <a:buNone/>
              <a:defRPr sz="900"/>
            </a:lvl8pPr>
            <a:lvl9pPr marL="4114800" lvl="8" indent="-228600" algn="l">
              <a:lnSpc>
                <a:spcPct val="100000"/>
              </a:lnSpc>
              <a:spcBef>
                <a:spcPts val="180"/>
              </a:spcBef>
              <a:spcAft>
                <a:spcPts val="0"/>
              </a:spcAft>
              <a:buClr>
                <a:schemeClr val="lt1"/>
              </a:buClr>
              <a:buSzPts val="900"/>
              <a:buFont typeface="Arial"/>
              <a:buNone/>
              <a:defRPr sz="900"/>
            </a:lvl9pPr>
          </a:lstStyle>
          <a:p>
            <a:endParaRPr/>
          </a:p>
        </p:txBody>
      </p:sp>
      <p:sp>
        <p:nvSpPr>
          <p:cNvPr id="65" name="Google Shape;65;p9"/>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71" name="Google Shape;7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1"/>
              </a:buClr>
              <a:buSzPts val="1400"/>
              <a:buFont typeface="Arial"/>
              <a:buNone/>
              <a:defRPr sz="1400"/>
            </a:lvl1pPr>
            <a:lvl2pPr marL="914400" lvl="1" indent="-228600" algn="l">
              <a:lnSpc>
                <a:spcPct val="100000"/>
              </a:lnSpc>
              <a:spcBef>
                <a:spcPts val="240"/>
              </a:spcBef>
              <a:spcAft>
                <a:spcPts val="0"/>
              </a:spcAft>
              <a:buClr>
                <a:schemeClr val="lt1"/>
              </a:buClr>
              <a:buSzPts val="1200"/>
              <a:buFont typeface="Arial"/>
              <a:buNone/>
              <a:defRPr sz="1200"/>
            </a:lvl2pPr>
            <a:lvl3pPr marL="1371600" lvl="2" indent="-228600" algn="l">
              <a:lnSpc>
                <a:spcPct val="100000"/>
              </a:lnSpc>
              <a:spcBef>
                <a:spcPts val="200"/>
              </a:spcBef>
              <a:spcAft>
                <a:spcPts val="0"/>
              </a:spcAft>
              <a:buClr>
                <a:schemeClr val="lt1"/>
              </a:buClr>
              <a:buSzPts val="1000"/>
              <a:buFont typeface="Arial"/>
              <a:buNone/>
              <a:defRPr sz="1000"/>
            </a:lvl3pPr>
            <a:lvl4pPr marL="1828800" lvl="3" indent="-228600" algn="l">
              <a:lnSpc>
                <a:spcPct val="100000"/>
              </a:lnSpc>
              <a:spcBef>
                <a:spcPts val="180"/>
              </a:spcBef>
              <a:spcAft>
                <a:spcPts val="0"/>
              </a:spcAft>
              <a:buClr>
                <a:schemeClr val="lt1"/>
              </a:buClr>
              <a:buSzPts val="900"/>
              <a:buFont typeface="Arial"/>
              <a:buNone/>
              <a:defRPr sz="900"/>
            </a:lvl4pPr>
            <a:lvl5pPr marL="2286000" lvl="4" indent="-228600" algn="l">
              <a:lnSpc>
                <a:spcPct val="100000"/>
              </a:lnSpc>
              <a:spcBef>
                <a:spcPts val="180"/>
              </a:spcBef>
              <a:spcAft>
                <a:spcPts val="0"/>
              </a:spcAft>
              <a:buClr>
                <a:schemeClr val="lt1"/>
              </a:buClr>
              <a:buSzPts val="900"/>
              <a:buFont typeface="Arial"/>
              <a:buNone/>
              <a:defRPr sz="900"/>
            </a:lvl5pPr>
            <a:lvl6pPr marL="2743200" lvl="5" indent="-228600" algn="l">
              <a:lnSpc>
                <a:spcPct val="100000"/>
              </a:lnSpc>
              <a:spcBef>
                <a:spcPts val="180"/>
              </a:spcBef>
              <a:spcAft>
                <a:spcPts val="0"/>
              </a:spcAft>
              <a:buClr>
                <a:schemeClr val="lt1"/>
              </a:buClr>
              <a:buSzPts val="900"/>
              <a:buFont typeface="Arial"/>
              <a:buNone/>
              <a:defRPr sz="900"/>
            </a:lvl6pPr>
            <a:lvl7pPr marL="3200400" lvl="6" indent="-228600" algn="l">
              <a:lnSpc>
                <a:spcPct val="100000"/>
              </a:lnSpc>
              <a:spcBef>
                <a:spcPts val="180"/>
              </a:spcBef>
              <a:spcAft>
                <a:spcPts val="0"/>
              </a:spcAft>
              <a:buClr>
                <a:schemeClr val="lt1"/>
              </a:buClr>
              <a:buSzPts val="900"/>
              <a:buFont typeface="Arial"/>
              <a:buNone/>
              <a:defRPr sz="900"/>
            </a:lvl7pPr>
            <a:lvl8pPr marL="3657600" lvl="7" indent="-228600" algn="l">
              <a:lnSpc>
                <a:spcPct val="100000"/>
              </a:lnSpc>
              <a:spcBef>
                <a:spcPts val="180"/>
              </a:spcBef>
              <a:spcAft>
                <a:spcPts val="0"/>
              </a:spcAft>
              <a:buClr>
                <a:schemeClr val="lt1"/>
              </a:buClr>
              <a:buSzPts val="900"/>
              <a:buFont typeface="Arial"/>
              <a:buNone/>
              <a:defRPr sz="900"/>
            </a:lvl8pPr>
            <a:lvl9pPr marL="4114800" lvl="8" indent="-228600" algn="l">
              <a:lnSpc>
                <a:spcPct val="100000"/>
              </a:lnSpc>
              <a:spcBef>
                <a:spcPts val="180"/>
              </a:spcBef>
              <a:spcAft>
                <a:spcPts val="0"/>
              </a:spcAft>
              <a:buClr>
                <a:schemeClr val="lt1"/>
              </a:buClr>
              <a:buSzPts val="900"/>
              <a:buFont typeface="Arial"/>
              <a:buNone/>
              <a:defRPr sz="900"/>
            </a:lvl9pPr>
          </a:lstStyle>
          <a:p>
            <a:endParaRPr/>
          </a:p>
        </p:txBody>
      </p:sp>
      <p:sp>
        <p:nvSpPr>
          <p:cNvPr id="72" name="Google Shape;72;p10"/>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572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2"/>
              </a:solidFill>
              <a:latin typeface="Arial"/>
              <a:ea typeface="Arial"/>
              <a:cs typeface="Arial"/>
              <a:sym typeface="Arial"/>
            </a:endParaRPr>
          </a:p>
        </p:txBody>
      </p:sp>
      <p:sp>
        <p:nvSpPr>
          <p:cNvPr id="11" name="Google Shape;11;p1"/>
          <p:cNvSpPr/>
          <p:nvPr/>
        </p:nvSpPr>
        <p:spPr>
          <a:xfrm>
            <a:off x="0" y="6200775"/>
            <a:ext cx="9144000" cy="6572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2"/>
              </a:solidFill>
              <a:latin typeface="Arial"/>
              <a:ea typeface="Arial"/>
              <a:cs typeface="Arial"/>
              <a:sym typeface="Arial"/>
            </a:endParaRPr>
          </a:p>
        </p:txBody>
      </p:sp>
      <p:sp>
        <p:nvSpPr>
          <p:cNvPr id="12" name="Google Shape;12;p1"/>
          <p:cNvSpPr txBox="1">
            <a:spLocks noGrp="1"/>
          </p:cNvSpPr>
          <p:nvPr>
            <p:ph type="body" idx="1"/>
          </p:nvPr>
        </p:nvSpPr>
        <p:spPr>
          <a:xfrm>
            <a:off x="350838" y="914400"/>
            <a:ext cx="8431212" cy="5029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rgbClr val="005AB4"/>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457200" y="6200775"/>
            <a:ext cx="2133600" cy="476250"/>
          </a:xfrm>
          <a:prstGeom prst="rect">
            <a:avLst/>
          </a:prstGeom>
          <a:noFill/>
          <a:ln>
            <a:noFill/>
          </a:ln>
        </p:spPr>
        <p:txBody>
          <a:bodyPr spcFirstLastPara="1" wrap="square" lIns="91425" tIns="45700" rIns="91425" bIns="45700" anchor="b" anchorCtr="1">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005AB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2717800" y="6200775"/>
            <a:ext cx="3708400" cy="476250"/>
          </a:xfrm>
          <a:prstGeom prst="rect">
            <a:avLst/>
          </a:prstGeom>
          <a:noFill/>
          <a:ln>
            <a:noFill/>
          </a:ln>
        </p:spPr>
        <p:txBody>
          <a:bodyPr spcFirstLastPara="1" wrap="square" lIns="91425" tIns="45700" rIns="91425" bIns="45700" anchor="b" anchorCtr="1">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005AB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6553200" y="6200775"/>
            <a:ext cx="2133600" cy="476250"/>
          </a:xfrm>
          <a:prstGeom prst="rect">
            <a:avLst/>
          </a:prstGeom>
          <a:noFill/>
          <a:ln>
            <a:noFill/>
          </a:ln>
        </p:spPr>
        <p:txBody>
          <a:bodyPr spcFirstLastPara="1" wrap="square" lIns="91425" tIns="45700" rIns="91425" bIns="45700" anchor="b" anchorCtr="1">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005AB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subTitle" idx="1"/>
          </p:nvPr>
        </p:nvSpPr>
        <p:spPr>
          <a:xfrm>
            <a:off x="1371599" y="4036274"/>
            <a:ext cx="6400800" cy="61157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dirty="0">
                <a:solidFill>
                  <a:schemeClr val="lt1"/>
                </a:solidFill>
                <a:latin typeface="Balthazar"/>
                <a:ea typeface="Balthazar"/>
                <a:cs typeface="Balthazar"/>
                <a:sym typeface="Balthazar"/>
              </a:rPr>
              <a:t>Sigma Beta Club All Hands Meeting</a:t>
            </a:r>
            <a:endParaRPr b="1" dirty="0">
              <a:solidFill>
                <a:schemeClr val="lt1"/>
              </a:solidFill>
              <a:latin typeface="Balthazar"/>
              <a:ea typeface="Balthazar"/>
              <a:cs typeface="Balthazar"/>
              <a:sym typeface="Balthazar"/>
            </a:endParaRPr>
          </a:p>
        </p:txBody>
      </p:sp>
      <p:sp>
        <p:nvSpPr>
          <p:cNvPr id="100" name="Google Shape;100;p14"/>
          <p:cNvSpPr txBox="1"/>
          <p:nvPr/>
        </p:nvSpPr>
        <p:spPr>
          <a:xfrm>
            <a:off x="2019300" y="3528438"/>
            <a:ext cx="51054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Balthazar"/>
                <a:ea typeface="Balthazar"/>
                <a:cs typeface="Balthazar"/>
                <a:sym typeface="Balthazar"/>
              </a:rPr>
              <a:t>Sigma Sigma Sigma Chapter</a:t>
            </a:r>
            <a:endParaRPr sz="2400" b="1" i="0" u="none" strike="noStrike" cap="none">
              <a:solidFill>
                <a:schemeClr val="lt1"/>
              </a:solidFill>
              <a:latin typeface="Balthazar"/>
              <a:ea typeface="Balthazar"/>
              <a:cs typeface="Balthazar"/>
              <a:sym typeface="Balthazar"/>
            </a:endParaRPr>
          </a:p>
        </p:txBody>
      </p:sp>
      <p:pic>
        <p:nvPicPr>
          <p:cNvPr id="101" name="Google Shape;101;p14"/>
          <p:cNvPicPr preferRelativeResize="0"/>
          <p:nvPr/>
        </p:nvPicPr>
        <p:blipFill rotWithShape="1">
          <a:blip r:embed="rId3">
            <a:alphaModFix/>
          </a:blip>
          <a:srcRect/>
          <a:stretch/>
        </p:blipFill>
        <p:spPr>
          <a:xfrm>
            <a:off x="3508346" y="541374"/>
            <a:ext cx="2127307" cy="2394734"/>
          </a:xfrm>
          <a:prstGeom prst="rect">
            <a:avLst/>
          </a:prstGeom>
          <a:noFill/>
          <a:ln>
            <a:noFill/>
          </a:ln>
        </p:spPr>
      </p:pic>
      <p:pic>
        <p:nvPicPr>
          <p:cNvPr id="102" name="Google Shape;102;p14"/>
          <p:cNvPicPr preferRelativeResize="0"/>
          <p:nvPr/>
        </p:nvPicPr>
        <p:blipFill rotWithShape="1">
          <a:blip r:embed="rId4">
            <a:alphaModFix/>
          </a:blip>
          <a:srcRect/>
          <a:stretch/>
        </p:blipFill>
        <p:spPr>
          <a:xfrm>
            <a:off x="3749119" y="5137078"/>
            <a:ext cx="1645762" cy="1560928"/>
          </a:xfrm>
          <a:prstGeom prst="rect">
            <a:avLst/>
          </a:prstGeom>
          <a:noFill/>
          <a:ln>
            <a:noFill/>
          </a:ln>
        </p:spPr>
      </p:pic>
      <p:sp>
        <p:nvSpPr>
          <p:cNvPr id="103" name="Google Shape;103;p14"/>
          <p:cNvSpPr txBox="1"/>
          <p:nvPr/>
        </p:nvSpPr>
        <p:spPr>
          <a:xfrm>
            <a:off x="1628628" y="3090483"/>
            <a:ext cx="588674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Balthazar"/>
                <a:ea typeface="Balthazar"/>
                <a:cs typeface="Balthazar"/>
                <a:sym typeface="Balthazar"/>
              </a:rPr>
              <a:t>Phi Beta Sigma Fraternity, Inc.</a:t>
            </a:r>
            <a:endParaRPr sz="2400" b="1" i="0" u="none" strike="noStrike" cap="none">
              <a:solidFill>
                <a:schemeClr val="lt1"/>
              </a:solidFill>
              <a:latin typeface="Balthazar"/>
              <a:ea typeface="Balthazar"/>
              <a:cs typeface="Balthazar"/>
              <a:sym typeface="Balthazar"/>
            </a:endParaRPr>
          </a:p>
        </p:txBody>
      </p:sp>
      <p:sp>
        <p:nvSpPr>
          <p:cNvPr id="104" name="Google Shape;104;p14"/>
          <p:cNvSpPr txBox="1"/>
          <p:nvPr/>
        </p:nvSpPr>
        <p:spPr>
          <a:xfrm>
            <a:off x="1371599" y="4728970"/>
            <a:ext cx="6400800" cy="6115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b="1" dirty="0">
                <a:solidFill>
                  <a:schemeClr val="lt1"/>
                </a:solidFill>
                <a:latin typeface="Balthazar"/>
                <a:ea typeface="Balthazar"/>
                <a:cs typeface="Balthazar"/>
                <a:sym typeface="Balthazar"/>
              </a:rPr>
              <a:t>February 13</a:t>
            </a:r>
            <a:r>
              <a:rPr lang="en-US" sz="1800" b="1" i="0" u="none" strike="noStrike" cap="none" dirty="0">
                <a:solidFill>
                  <a:schemeClr val="lt1"/>
                </a:solidFill>
                <a:latin typeface="Balthazar"/>
                <a:ea typeface="Balthazar"/>
                <a:cs typeface="Balthazar"/>
                <a:sym typeface="Balthazar"/>
              </a:rPr>
              <a:t>, 2022</a:t>
            </a:r>
            <a:endParaRPr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9">
                                            <p:txEl>
                                              <p:pRg st="0" end="0"/>
                                            </p:txEl>
                                          </p:spTgt>
                                        </p:tgtEl>
                                        <p:attrNameLst>
                                          <p:attrName>style.visibility</p:attrName>
                                        </p:attrNameLst>
                                      </p:cBhvr>
                                      <p:to>
                                        <p:strVal val="visible"/>
                                      </p:to>
                                    </p:set>
                                    <p:animEffect transition="in" filter="fade">
                                      <p:cBhvr>
                                        <p:cTn id="11" dur="500"/>
                                        <p:tgtEl>
                                          <p:spTgt spid="99">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500"/>
                                        <p:tgtEl>
                                          <p:spTgt spid="103"/>
                                        </p:tgtEl>
                                      </p:cBhvr>
                                    </p:animEffect>
                                  </p:childTnLst>
                                </p:cTn>
                              </p:par>
                            </p:childTnLst>
                          </p:cTn>
                        </p:par>
                        <p:par>
                          <p:cTn id="15" fill="hold">
                            <p:stCondLst>
                              <p:cond delay="1000"/>
                            </p:stCondLst>
                            <p:childTnLst>
                              <p:par>
                                <p:cTn id="16" presetID="10" presetClass="entr" presetSubtype="0" fill="hold" nodeType="afterEffect">
                                  <p:stCondLst>
                                    <p:cond delay="1000"/>
                                  </p:stCondLst>
                                  <p:childTnLst>
                                    <p:set>
                                      <p:cBhvr>
                                        <p:cTn id="17" dur="1" fill="hold">
                                          <p:stCondLst>
                                            <p:cond delay="0"/>
                                          </p:stCondLst>
                                        </p:cTn>
                                        <p:tgtEl>
                                          <p:spTgt spid="104">
                                            <p:txEl>
                                              <p:pRg st="0" end="0"/>
                                            </p:txEl>
                                          </p:spTgt>
                                        </p:tgtEl>
                                        <p:attrNameLst>
                                          <p:attrName>style.visibility</p:attrName>
                                        </p:attrNameLst>
                                      </p:cBhvr>
                                      <p:to>
                                        <p:strVal val="visible"/>
                                      </p:to>
                                    </p:set>
                                    <p:animEffect transition="in" filter="fade">
                                      <p:cBhvr>
                                        <p:cTn id="18" dur="500"/>
                                        <p:tgtEl>
                                          <p:spTgt spid="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Events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214313" y="811660"/>
            <a:ext cx="8693381" cy="4931594"/>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Childhood Obesity, April 2021</a:t>
            </a:r>
          </a:p>
          <a:p>
            <a:pPr marL="228600" indent="0">
              <a:spcAft>
                <a:spcPts val="500"/>
              </a:spcAft>
              <a:buClr>
                <a:schemeClr val="bg1"/>
              </a:buClr>
              <a:buSzPct val="85000"/>
            </a:pPr>
            <a:r>
              <a:rPr lang="en-US" sz="1800" dirty="0">
                <a:latin typeface="Calibri" panose="020F0502020204030204" pitchFamily="34" charset="0"/>
                <a:ea typeface="Arial Black" panose="020B0A04020102020204" pitchFamily="34" charset="0"/>
                <a:cs typeface="Calibri" panose="020F0502020204030204" pitchFamily="34" charset="0"/>
              </a:rPr>
              <a:t>Nutrition Workshop: </a:t>
            </a:r>
            <a:r>
              <a:rPr lang="en-US" sz="1800" dirty="0">
                <a:effectLst/>
                <a:latin typeface="Calibri" panose="020F0502020204030204" pitchFamily="34" charset="0"/>
                <a:ea typeface="Arial Black" panose="020B0A04020102020204" pitchFamily="34" charset="0"/>
                <a:cs typeface="Calibri" panose="020F0502020204030204" pitchFamily="34" charset="0"/>
              </a:rPr>
              <a:t>Dieticians provided healthy nutrition practices for both children and young adults. Focused on healthy eating, healthy eating choices</a:t>
            </a:r>
            <a:r>
              <a:rPr lang="en-US" sz="1800" dirty="0">
                <a:latin typeface="Calibri" panose="020F0502020204030204" pitchFamily="34" charset="0"/>
                <a:ea typeface="Arial Black" panose="020B0A04020102020204" pitchFamily="34" charset="0"/>
                <a:cs typeface="Calibri" panose="020F0502020204030204" pitchFamily="34" charset="0"/>
              </a:rPr>
              <a:t> Guest Speakers: Rosaline &amp; Nkechi </a:t>
            </a:r>
            <a:r>
              <a:rPr lang="en-US" sz="1800" dirty="0" err="1">
                <a:latin typeface="Calibri" panose="020F0502020204030204" pitchFamily="34" charset="0"/>
                <a:ea typeface="Arial Black" panose="020B0A04020102020204" pitchFamily="34" charset="0"/>
                <a:cs typeface="Calibri" panose="020F0502020204030204" pitchFamily="34" charset="0"/>
              </a:rPr>
              <a:t>Fyle</a:t>
            </a:r>
            <a:endParaRPr lang="en-US" dirty="0"/>
          </a:p>
        </p:txBody>
      </p:sp>
      <p:pic>
        <p:nvPicPr>
          <p:cNvPr id="5" name="Picture 4" descr="A picture containing text, person&#10;&#10;Description automatically generated">
            <a:extLst>
              <a:ext uri="{FF2B5EF4-FFF2-40B4-BE49-F238E27FC236}">
                <a16:creationId xmlns:a16="http://schemas.microsoft.com/office/drawing/2014/main" id="{2BC2D4B5-60A4-F479-58D2-A0421C135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37" y="2871900"/>
            <a:ext cx="1512336" cy="2538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picture containing person, smiling&#10;&#10;Description automatically generated">
            <a:extLst>
              <a:ext uri="{FF2B5EF4-FFF2-40B4-BE49-F238E27FC236}">
                <a16:creationId xmlns:a16="http://schemas.microsoft.com/office/drawing/2014/main" id="{1158BE5A-581C-7E28-4B71-61B6A82E6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111" y="2858137"/>
            <a:ext cx="1720302" cy="2552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Graphical user interface, application&#10;&#10;Description automatically generated">
            <a:extLst>
              <a:ext uri="{FF2B5EF4-FFF2-40B4-BE49-F238E27FC236}">
                <a16:creationId xmlns:a16="http://schemas.microsoft.com/office/drawing/2014/main" id="{6FF4B9A8-0ECD-984C-2E67-386082EB4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585" y="2538948"/>
            <a:ext cx="3846829" cy="3204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5163481"/>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Events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214313" y="811660"/>
            <a:ext cx="8693381" cy="4931594"/>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Self-Accountability and Motivation, May 2021</a:t>
            </a:r>
          </a:p>
          <a:p>
            <a:pPr marL="228600" indent="0">
              <a:spcAft>
                <a:spcPts val="500"/>
              </a:spcAft>
              <a:buClr>
                <a:schemeClr val="bg1"/>
              </a:buClr>
              <a:buSzPct val="85000"/>
            </a:pPr>
            <a:r>
              <a:rPr lang="en-US" sz="1800" dirty="0">
                <a:latin typeface="Calibri" panose="020F0502020204030204" pitchFamily="34" charset="0"/>
                <a:ea typeface="Arial Black" panose="020B0A04020102020204" pitchFamily="34" charset="0"/>
                <a:cs typeface="Calibri" panose="020F0502020204030204" pitchFamily="34" charset="0"/>
              </a:rPr>
              <a:t>To address the noted uptick in disciplinary issues in our youth due to the pandemic, we focused on self-accountability and motivation. The young men had the opportunity to hear directly from military men how to check in with themselves, hold themselves accountable, check in with themselves and rejuvenate their motivation for success. Guest Speakers: Major Rodney Jackson and Major Calvin Fortune</a:t>
            </a:r>
            <a:endParaRPr lang="en-US" dirty="0">
              <a:latin typeface="Calibri" panose="020F0502020204030204" pitchFamily="34" charset="0"/>
              <a:cs typeface="Calibri" panose="020F0502020204030204" pitchFamily="34" charset="0"/>
            </a:endParaRPr>
          </a:p>
        </p:txBody>
      </p:sp>
      <p:pic>
        <p:nvPicPr>
          <p:cNvPr id="3" name="Picture 2" descr="A picture containing text, standing, posing&#10;&#10;Description automatically generated">
            <a:extLst>
              <a:ext uri="{FF2B5EF4-FFF2-40B4-BE49-F238E27FC236}">
                <a16:creationId xmlns:a16="http://schemas.microsoft.com/office/drawing/2014/main" id="{38D2A140-8A91-F1F4-D529-6AB9CF48E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068" y="2701048"/>
            <a:ext cx="2368376" cy="3171241"/>
          </a:xfrm>
          <a:prstGeom prst="rect">
            <a:avLst/>
          </a:prstGeom>
          <a:ln>
            <a:noFill/>
          </a:ln>
          <a:effectLst>
            <a:softEdge rad="112500"/>
          </a:effectLst>
        </p:spPr>
      </p:pic>
      <p:pic>
        <p:nvPicPr>
          <p:cNvPr id="6" name="Picture 5" descr="A person in a military uniform&#10;&#10;Description automatically generated with medium confidence">
            <a:extLst>
              <a:ext uri="{FF2B5EF4-FFF2-40B4-BE49-F238E27FC236}">
                <a16:creationId xmlns:a16="http://schemas.microsoft.com/office/drawing/2014/main" id="{070D95C0-CC61-FD6D-47AC-BC1B233B0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928" y="2878378"/>
            <a:ext cx="2368376" cy="3167962"/>
          </a:xfrm>
          <a:prstGeom prst="rect">
            <a:avLst/>
          </a:prstGeom>
          <a:ln>
            <a:noFill/>
          </a:ln>
          <a:effectLst>
            <a:softEdge rad="112500"/>
          </a:effectLst>
        </p:spPr>
      </p:pic>
    </p:spTree>
    <p:extLst>
      <p:ext uri="{BB962C8B-B14F-4D97-AF65-F5344CB8AC3E}">
        <p14:creationId xmlns:p14="http://schemas.microsoft.com/office/powerpoint/2010/main" val="91281460"/>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Events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214313" y="811660"/>
            <a:ext cx="8693381" cy="4931594"/>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Martin Luther King  Jr., January 2022</a:t>
            </a:r>
          </a:p>
          <a:p>
            <a:pPr marL="228600" indent="0">
              <a:spcAft>
                <a:spcPts val="500"/>
              </a:spcAft>
              <a:buClr>
                <a:schemeClr val="bg1"/>
              </a:buClr>
              <a:buSzPct val="85000"/>
            </a:pPr>
            <a:r>
              <a:rPr lang="en-US" sz="1800" dirty="0">
                <a:effectLst/>
                <a:latin typeface="Calibri" panose="020F0502020204030204" pitchFamily="34" charset="0"/>
                <a:ea typeface="Times New Roman" panose="02020603050405020304" pitchFamily="18" charset="0"/>
              </a:rPr>
              <a:t>We moved forward with an initiative we began late in 2021 where Sigma Betas were requested to present content in our virtual sessions rather than continuously receiving content from guest speakers and advisors. The </a:t>
            </a:r>
            <a:r>
              <a:rPr lang="en-US" sz="1800" dirty="0">
                <a:solidFill>
                  <a:schemeClr val="bg1"/>
                </a:solidFill>
                <a:latin typeface="Calibri" panose="020F0502020204030204" pitchFamily="34" charset="0"/>
                <a:ea typeface="Times New Roman" panose="02020603050405020304" pitchFamily="18" charset="0"/>
              </a:rPr>
              <a:t>p</a:t>
            </a:r>
            <a:r>
              <a:rPr lang="en-US" sz="1800" dirty="0">
                <a:solidFill>
                  <a:schemeClr val="bg1"/>
                </a:solidFill>
                <a:effectLst/>
                <a:latin typeface="Calibri" panose="020F0502020204030204" pitchFamily="34" charset="0"/>
                <a:ea typeface="Times New Roman" panose="02020603050405020304" pitchFamily="18" charset="0"/>
              </a:rPr>
              <a:t>resentation and discussion was on the early life of Martin Luther King Jr. and his impact on the Civil Rights Movement. Presenter: </a:t>
            </a:r>
            <a:r>
              <a:rPr lang="en-US" sz="1800" dirty="0">
                <a:solidFill>
                  <a:schemeClr val="bg1"/>
                </a:solidFill>
                <a:latin typeface="Calibri" panose="020F0502020204030204" pitchFamily="34" charset="0"/>
                <a:ea typeface="Times New Roman" panose="02020603050405020304" pitchFamily="18" charset="0"/>
              </a:rPr>
              <a:t>Sigma </a:t>
            </a:r>
            <a:r>
              <a:rPr lang="en-US" sz="1800" dirty="0">
                <a:solidFill>
                  <a:schemeClr val="bg1"/>
                </a:solidFill>
                <a:effectLst/>
                <a:latin typeface="Calibri" panose="020F0502020204030204" pitchFamily="34" charset="0"/>
                <a:ea typeface="Times New Roman" panose="02020603050405020304" pitchFamily="18" charset="0"/>
              </a:rPr>
              <a:t>Beta Tyrus</a:t>
            </a:r>
            <a:endParaRPr lang="en-US" dirty="0">
              <a:solidFill>
                <a:schemeClr val="bg1"/>
              </a:solidFill>
              <a:latin typeface="Calibri" panose="020F0502020204030204" pitchFamily="34" charset="0"/>
              <a:cs typeface="Calibri" panose="020F0502020204030204" pitchFamily="34" charset="0"/>
            </a:endParaRPr>
          </a:p>
        </p:txBody>
      </p:sp>
      <p:pic>
        <p:nvPicPr>
          <p:cNvPr id="5" name="Picture 4" descr="A person standing in front of a computer screen&#10;&#10;Description automatically generated with low confidence">
            <a:extLst>
              <a:ext uri="{FF2B5EF4-FFF2-40B4-BE49-F238E27FC236}">
                <a16:creationId xmlns:a16="http://schemas.microsoft.com/office/drawing/2014/main" id="{39A0ED62-6347-0C94-B191-43234ACAD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31" y="3143537"/>
            <a:ext cx="3831682" cy="2155432"/>
          </a:xfrm>
          <a:prstGeom prst="rect">
            <a:avLst/>
          </a:prstGeom>
        </p:spPr>
      </p:pic>
      <p:pic>
        <p:nvPicPr>
          <p:cNvPr id="7" name="Picture 6" descr="A collage of people&#10;&#10;Description automatically generated with low confidence">
            <a:extLst>
              <a:ext uri="{FF2B5EF4-FFF2-40B4-BE49-F238E27FC236}">
                <a16:creationId xmlns:a16="http://schemas.microsoft.com/office/drawing/2014/main" id="{BEFFC9F4-DEEC-4E97-D596-31C650A98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003" y="2662872"/>
            <a:ext cx="3291214" cy="1851212"/>
          </a:xfrm>
          <a:prstGeom prst="rect">
            <a:avLst/>
          </a:prstGeom>
        </p:spPr>
      </p:pic>
      <p:pic>
        <p:nvPicPr>
          <p:cNvPr id="8" name="Picture 7" descr="A screenshot of a video game&#10;&#10;Description automatically generated with medium confidence">
            <a:extLst>
              <a:ext uri="{FF2B5EF4-FFF2-40B4-BE49-F238E27FC236}">
                <a16:creationId xmlns:a16="http://schemas.microsoft.com/office/drawing/2014/main" id="{FF7BE652-6F85-F052-20FD-1B0E836DF6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256" y="4606551"/>
            <a:ext cx="2724961" cy="1532255"/>
          </a:xfrm>
          <a:prstGeom prst="rect">
            <a:avLst/>
          </a:prstGeom>
        </p:spPr>
      </p:pic>
    </p:spTree>
    <p:extLst>
      <p:ext uri="{BB962C8B-B14F-4D97-AF65-F5344CB8AC3E}">
        <p14:creationId xmlns:p14="http://schemas.microsoft.com/office/powerpoint/2010/main" val="2888600147"/>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Events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214313" y="811660"/>
            <a:ext cx="8693381" cy="4931594"/>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Drive-By Meet, March 2022</a:t>
            </a:r>
          </a:p>
          <a:p>
            <a:pPr marL="228600" indent="0">
              <a:spcAft>
                <a:spcPts val="500"/>
              </a:spcAft>
              <a:buClr>
                <a:schemeClr val="bg1"/>
              </a:buClr>
              <a:buSzPct val="85000"/>
            </a:pP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 held a brief drive-by session for the Sigma Betas so the advisors and Betas could see each other briefly and so we could distribute Sigma Beta para and a few other items to the young men.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indent="0">
              <a:spcAft>
                <a:spcPts val="500"/>
              </a:spcAft>
              <a:buClr>
                <a:schemeClr val="bg1"/>
              </a:buClr>
              <a:buSzPct val="85000"/>
            </a:pPr>
            <a:endParaRPr lang="en-US" dirty="0">
              <a:solidFill>
                <a:schemeClr val="bg1"/>
              </a:solidFill>
              <a:latin typeface="Calibri" panose="020F0502020204030204" pitchFamily="34" charset="0"/>
              <a:cs typeface="Calibri" panose="020F0502020204030204" pitchFamily="34" charset="0"/>
            </a:endParaRPr>
          </a:p>
        </p:txBody>
      </p:sp>
      <p:pic>
        <p:nvPicPr>
          <p:cNvPr id="3" name="Picture 2" descr="A group of men standing outside&#10;&#10;Description automatically generated with low confidence">
            <a:extLst>
              <a:ext uri="{FF2B5EF4-FFF2-40B4-BE49-F238E27FC236}">
                <a16:creationId xmlns:a16="http://schemas.microsoft.com/office/drawing/2014/main" id="{DA2C5284-BDD4-5854-E99B-DC8473AFE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33" y="3044208"/>
            <a:ext cx="4510437" cy="2245756"/>
          </a:xfrm>
          <a:prstGeom prst="rect">
            <a:avLst/>
          </a:prstGeom>
        </p:spPr>
      </p:pic>
      <p:pic>
        <p:nvPicPr>
          <p:cNvPr id="6" name="Picture 5" descr="A picture containing car, outdoor, person&#10;&#10;Description automatically generated">
            <a:extLst>
              <a:ext uri="{FF2B5EF4-FFF2-40B4-BE49-F238E27FC236}">
                <a16:creationId xmlns:a16="http://schemas.microsoft.com/office/drawing/2014/main" id="{46BB6EC7-5498-CBAE-A9D3-B47112427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295" y="2729224"/>
            <a:ext cx="2191526" cy="2875724"/>
          </a:xfrm>
          <a:prstGeom prst="rect">
            <a:avLst/>
          </a:prstGeom>
        </p:spPr>
      </p:pic>
      <p:pic>
        <p:nvPicPr>
          <p:cNvPr id="9" name="Picture 8" descr="A picture containing text, person&#10;&#10;Description automatically generated">
            <a:extLst>
              <a:ext uri="{FF2B5EF4-FFF2-40B4-BE49-F238E27FC236}">
                <a16:creationId xmlns:a16="http://schemas.microsoft.com/office/drawing/2014/main" id="{F95CCAC4-9A9C-53C0-7A35-820473564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717" y="2590918"/>
            <a:ext cx="1522691" cy="3152336"/>
          </a:xfrm>
          <a:prstGeom prst="rect">
            <a:avLst/>
          </a:prstGeom>
        </p:spPr>
      </p:pic>
    </p:spTree>
    <p:extLst>
      <p:ext uri="{BB962C8B-B14F-4D97-AF65-F5344CB8AC3E}">
        <p14:creationId xmlns:p14="http://schemas.microsoft.com/office/powerpoint/2010/main" val="642007109"/>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Events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214313" y="811660"/>
            <a:ext cx="8693381" cy="4931594"/>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1</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st</a:t>
            </a:r>
            <a:r>
              <a:rPr lang="en-US" sz="2800" b="1" dirty="0">
                <a:latin typeface="Calibri" panose="020F0502020204030204" pitchFamily="34" charset="0"/>
                <a:ea typeface="Calibri" panose="020F0502020204030204" pitchFamily="34" charset="0"/>
                <a:cs typeface="Times New Roman" panose="02020603050405020304" pitchFamily="18" charset="0"/>
              </a:rPr>
              <a:t> In-Person Session, September 2022</a:t>
            </a:r>
          </a:p>
          <a:p>
            <a:pPr marL="0" marR="0">
              <a:lnSpc>
                <a:spcPct val="107000"/>
              </a:lnSpc>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in-person session since COVID-19. Team building exercise for the Betas to get to know each other. Provided a SMART Goals assignment for the 2022-2023 academic year. Held a discussion on different opinions regarding the Queen of England’s passing, and </a:t>
            </a: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c</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losed with a self-defense expert’s interactive exercises.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group of people in a room&#10;&#10;Description automatically generated with low confidence">
            <a:extLst>
              <a:ext uri="{FF2B5EF4-FFF2-40B4-BE49-F238E27FC236}">
                <a16:creationId xmlns:a16="http://schemas.microsoft.com/office/drawing/2014/main" id="{B4FE5D9E-042A-07BA-12CA-F78B3EFE3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313" y="3061603"/>
            <a:ext cx="1532914" cy="2229746"/>
          </a:xfrm>
          <a:prstGeom prst="rect">
            <a:avLst/>
          </a:prstGeom>
        </p:spPr>
      </p:pic>
      <p:pic>
        <p:nvPicPr>
          <p:cNvPr id="6" name="Picture 5" descr="A group of people in a room&#10;&#10;Description automatically generated with low confidence">
            <a:extLst>
              <a:ext uri="{FF2B5EF4-FFF2-40B4-BE49-F238E27FC236}">
                <a16:creationId xmlns:a16="http://schemas.microsoft.com/office/drawing/2014/main" id="{19A4EADF-6BEE-0FB3-397B-6E84DD42A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502" y="2617685"/>
            <a:ext cx="1593731" cy="2137745"/>
          </a:xfrm>
          <a:prstGeom prst="rect">
            <a:avLst/>
          </a:prstGeom>
        </p:spPr>
      </p:pic>
      <p:pic>
        <p:nvPicPr>
          <p:cNvPr id="9" name="Picture 8">
            <a:extLst>
              <a:ext uri="{FF2B5EF4-FFF2-40B4-BE49-F238E27FC236}">
                <a16:creationId xmlns:a16="http://schemas.microsoft.com/office/drawing/2014/main" id="{67AA88BE-06CE-9D06-95F9-950D7C69A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535" y="3875310"/>
            <a:ext cx="1532878" cy="2229746"/>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03F2443F-8EC3-C364-BFD4-4689FBE101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715" y="2764537"/>
            <a:ext cx="3441700" cy="1844040"/>
          </a:xfrm>
          <a:prstGeom prst="rect">
            <a:avLst/>
          </a:prstGeom>
        </p:spPr>
      </p:pic>
    </p:spTree>
    <p:extLst>
      <p:ext uri="{BB962C8B-B14F-4D97-AF65-F5344CB8AC3E}">
        <p14:creationId xmlns:p14="http://schemas.microsoft.com/office/powerpoint/2010/main" val="1894734544"/>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Events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214313" y="811660"/>
            <a:ext cx="8693381" cy="4931594"/>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SBC BBQ, October 2022</a:t>
            </a:r>
          </a:p>
          <a:p>
            <a:pPr marL="0" marR="0">
              <a:lnSpc>
                <a:spcPct val="107000"/>
              </a:lnSpc>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We invited the Sigma Betas and the 2022 SBC graduates to attend an outdoor BBQ rather than having an indoor session. The Betas played basketball and did other physical activities. TMB Foundation presented the 3</a:t>
            </a:r>
            <a:r>
              <a:rPr lang="en-US" sz="1800" baseline="30000" dirty="0">
                <a:solidFill>
                  <a:schemeClr val="bg1"/>
                </a:solidFill>
                <a:effectLst/>
                <a:latin typeface="Calibri" panose="020F0502020204030204" pitchFamily="34" charset="0"/>
                <a:ea typeface="Times New Roman" panose="02020603050405020304" pitchFamily="18" charset="0"/>
              </a:rPr>
              <a:t>rd</a:t>
            </a:r>
            <a:r>
              <a:rPr lang="en-US" sz="1800" dirty="0">
                <a:solidFill>
                  <a:schemeClr val="bg1"/>
                </a:solidFill>
                <a:effectLst/>
                <a:latin typeface="Calibri" panose="020F0502020204030204" pitchFamily="34" charset="0"/>
                <a:ea typeface="Times New Roman" panose="02020603050405020304" pitchFamily="18" charset="0"/>
              </a:rPr>
              <a:t> of our four 2022 graduates with his Scholarship and gifts.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grass, person, outdoor, preparing&#10;&#10;Description automatically generated">
            <a:extLst>
              <a:ext uri="{FF2B5EF4-FFF2-40B4-BE49-F238E27FC236}">
                <a16:creationId xmlns:a16="http://schemas.microsoft.com/office/drawing/2014/main" id="{4A511DF4-488D-F29C-8735-CCDE1FB14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661" y="2706058"/>
            <a:ext cx="1357039" cy="2447300"/>
          </a:xfrm>
          <a:prstGeom prst="rect">
            <a:avLst/>
          </a:prstGeom>
        </p:spPr>
      </p:pic>
      <p:pic>
        <p:nvPicPr>
          <p:cNvPr id="8" name="Picture 7" descr="A picture containing person, outdoor&#10;&#10;Description automatically generated">
            <a:extLst>
              <a:ext uri="{FF2B5EF4-FFF2-40B4-BE49-F238E27FC236}">
                <a16:creationId xmlns:a16="http://schemas.microsoft.com/office/drawing/2014/main" id="{F1370F94-45DB-E119-9364-EB0F2755E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048" y="3265791"/>
            <a:ext cx="1903857" cy="2539249"/>
          </a:xfrm>
          <a:prstGeom prst="rect">
            <a:avLst/>
          </a:prstGeom>
        </p:spPr>
      </p:pic>
      <p:pic>
        <p:nvPicPr>
          <p:cNvPr id="11" name="Picture 10" descr="A group of people playing basketball&#10;&#10;Description automatically generated with low confidence">
            <a:extLst>
              <a:ext uri="{FF2B5EF4-FFF2-40B4-BE49-F238E27FC236}">
                <a16:creationId xmlns:a16="http://schemas.microsoft.com/office/drawing/2014/main" id="{D535DC6D-41B3-6A49-D15B-3089260F3F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6901" y="2562700"/>
            <a:ext cx="1672608" cy="2221398"/>
          </a:xfrm>
          <a:prstGeom prst="rect">
            <a:avLst/>
          </a:prstGeom>
        </p:spPr>
      </p:pic>
      <p:pic>
        <p:nvPicPr>
          <p:cNvPr id="12" name="Picture 11">
            <a:extLst>
              <a:ext uri="{FF2B5EF4-FFF2-40B4-BE49-F238E27FC236}">
                <a16:creationId xmlns:a16="http://schemas.microsoft.com/office/drawing/2014/main" id="{7027CCD0-0E2F-1A2C-AE37-E9A787502E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113" y="4165130"/>
            <a:ext cx="2498223" cy="1881210"/>
          </a:xfrm>
          <a:prstGeom prst="rect">
            <a:avLst/>
          </a:prstGeom>
        </p:spPr>
      </p:pic>
      <p:pic>
        <p:nvPicPr>
          <p:cNvPr id="13" name="Picture 12" descr="A group of people holding a sign&#10;&#10;Description automatically generated with medium confidence">
            <a:extLst>
              <a:ext uri="{FF2B5EF4-FFF2-40B4-BE49-F238E27FC236}">
                <a16:creationId xmlns:a16="http://schemas.microsoft.com/office/drawing/2014/main" id="{0BF16BDA-3E23-87CF-7DEA-6B647EF099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3873" y="2317232"/>
            <a:ext cx="2292158" cy="1718863"/>
          </a:xfrm>
          <a:prstGeom prst="rect">
            <a:avLst/>
          </a:prstGeom>
        </p:spPr>
      </p:pic>
    </p:spTree>
    <p:extLst>
      <p:ext uri="{BB962C8B-B14F-4D97-AF65-F5344CB8AC3E}">
        <p14:creationId xmlns:p14="http://schemas.microsoft.com/office/powerpoint/2010/main" val="2940266402"/>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Successes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91022" y="682625"/>
            <a:ext cx="4762115" cy="5270642"/>
          </a:xfrm>
        </p:spPr>
        <p:txBody>
          <a:bodyPr/>
          <a:lstStyle/>
          <a:p>
            <a:pPr marL="228600" indent="0" algn="ctr">
              <a:spcAft>
                <a:spcPts val="50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685800" indent="-457200">
              <a:spcAft>
                <a:spcPts val="500"/>
              </a:spcAft>
              <a:buClr>
                <a:schemeClr val="bg1"/>
              </a:buClr>
              <a:buSzPct val="85000"/>
              <a:buFont typeface="+mj-lt"/>
              <a:buAutoNum type="arabicPeriod"/>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Maintained </a:t>
            </a:r>
            <a:r>
              <a:rPr lang="en-US" dirty="0">
                <a:solidFill>
                  <a:schemeClr val="bg1"/>
                </a:solidFill>
                <a:effectLst/>
                <a:latin typeface="Calibri" panose="020F0502020204030204" pitchFamily="34" charset="0"/>
                <a:ea typeface="Times New Roman" panose="02020603050405020304" pitchFamily="18" charset="0"/>
              </a:rPr>
              <a:t>a high-quality standard of diverse programming whether meeting virtually or in-person</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685800" indent="-457200">
              <a:spcAft>
                <a:spcPts val="500"/>
              </a:spcAft>
              <a:buClr>
                <a:schemeClr val="bg1"/>
              </a:buClr>
              <a:buSzPct val="85000"/>
              <a:buFont typeface="+mj-lt"/>
              <a:buAutoNum type="arabicPeriod"/>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Completed 12 virtual sessions with an average of 15 Betas in attendance, 3 in-person sessions with an average of 12 Betas in attendance, 1 drive-by session and a scholarships distribution</a:t>
            </a:r>
          </a:p>
          <a:p>
            <a:pPr marL="685800" indent="-457200">
              <a:spcAft>
                <a:spcPts val="500"/>
              </a:spcAft>
              <a:buClr>
                <a:schemeClr val="bg1"/>
              </a:buClr>
              <a:buSzPct val="85000"/>
              <a:buFont typeface="+mj-lt"/>
              <a:buAutoNum type="arabicPeriod"/>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Operated successfully with the uncertainty of not knowing when we would be allowed meet in person</a:t>
            </a:r>
            <a:endParaRPr lang="en-US" dirty="0"/>
          </a:p>
        </p:txBody>
      </p:sp>
      <p:pic>
        <p:nvPicPr>
          <p:cNvPr id="6" name="Picture 5" descr="A picture containing text, nature, sunset&#10;&#10;Description automatically generated">
            <a:extLst>
              <a:ext uri="{FF2B5EF4-FFF2-40B4-BE49-F238E27FC236}">
                <a16:creationId xmlns:a16="http://schemas.microsoft.com/office/drawing/2014/main" id="{E29DB1E9-26C1-0EAB-11E5-CE37BA440248}"/>
              </a:ext>
            </a:extLst>
          </p:cNvPr>
          <p:cNvPicPr>
            <a:picLocks noChangeAspect="1"/>
          </p:cNvPicPr>
          <p:nvPr/>
        </p:nvPicPr>
        <p:blipFill>
          <a:blip r:embed="rId2"/>
          <a:stretch>
            <a:fillRect/>
          </a:stretch>
        </p:blipFill>
        <p:spPr>
          <a:xfrm>
            <a:off x="5328719" y="825448"/>
            <a:ext cx="3611243" cy="2170059"/>
          </a:xfrm>
          <a:prstGeom prst="rect">
            <a:avLst/>
          </a:prstGeom>
        </p:spPr>
      </p:pic>
      <p:sp>
        <p:nvSpPr>
          <p:cNvPr id="7" name="TextBox 6">
            <a:extLst>
              <a:ext uri="{FF2B5EF4-FFF2-40B4-BE49-F238E27FC236}">
                <a16:creationId xmlns:a16="http://schemas.microsoft.com/office/drawing/2014/main" id="{BE711DC4-9958-1146-AF63-393488656F99}"/>
              </a:ext>
            </a:extLst>
          </p:cNvPr>
          <p:cNvSpPr txBox="1"/>
          <p:nvPr/>
        </p:nvSpPr>
        <p:spPr>
          <a:xfrm>
            <a:off x="5328718" y="3610941"/>
            <a:ext cx="3611243" cy="1477328"/>
          </a:xfrm>
          <a:prstGeom prst="rect">
            <a:avLst/>
          </a:prstGeom>
          <a:noFill/>
        </p:spPr>
        <p:txBody>
          <a:bodyPr wrap="square" rtlCol="0">
            <a:spAutoFit/>
          </a:bodyPr>
          <a:lstStyle/>
          <a:p>
            <a:pPr algn="ct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We successfully met our 2021/2022 goals. The programming content success was </a:t>
            </a:r>
            <a:r>
              <a:rPr lang="en-US" sz="1800"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measured</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by program attendance and </a:t>
            </a:r>
            <a:r>
              <a:rPr lang="en-US" sz="1800"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feedback</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from Betas, parents and advisors </a:t>
            </a:r>
            <a:endParaRPr lang="en-US" dirty="0"/>
          </a:p>
        </p:txBody>
      </p:sp>
    </p:spTree>
    <p:extLst>
      <p:ext uri="{BB962C8B-B14F-4D97-AF65-F5344CB8AC3E}">
        <p14:creationId xmlns:p14="http://schemas.microsoft.com/office/powerpoint/2010/main" val="1709144013"/>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2023-2024 Direction</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3990363" y="377825"/>
            <a:ext cx="4762115" cy="5270642"/>
          </a:xfrm>
        </p:spPr>
        <p:txBody>
          <a:bodyPr/>
          <a:lstStyle/>
          <a:p>
            <a:pPr marL="228600" indent="0" algn="ctr">
              <a:spcAft>
                <a:spcPts val="50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685800" indent="-457200">
              <a:spcAft>
                <a:spcPts val="500"/>
              </a:spcAft>
              <a:buClr>
                <a:schemeClr val="bg1"/>
              </a:buClr>
              <a:buSzPct val="85000"/>
              <a:buFont typeface="+mj-lt"/>
              <a:buAutoNum type="arabicPeriod"/>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Community Service: We’d like to get the Betas active in performing service</a:t>
            </a:r>
          </a:p>
          <a:p>
            <a:pPr marL="685800" indent="-457200">
              <a:spcAft>
                <a:spcPts val="500"/>
              </a:spcAft>
              <a:buClr>
                <a:schemeClr val="bg1"/>
              </a:buClr>
              <a:buSzPct val="85000"/>
              <a:buFont typeface="+mj-lt"/>
              <a:buAutoNum type="arabicPeriod"/>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Induction Ceremony: We have at least 4 candidates interested in becoming Sigma Betas. We can plan to have a ceremony in Summer or Fall</a:t>
            </a:r>
          </a:p>
          <a:p>
            <a:pPr marL="685800" indent="-457200">
              <a:spcAft>
                <a:spcPts val="500"/>
              </a:spcAft>
              <a:buClr>
                <a:schemeClr val="bg1"/>
              </a:buClr>
              <a:buSzPct val="85000"/>
              <a:buFont typeface="+mj-lt"/>
              <a:buAutoNum type="arabicPeriod"/>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Awaiting feedback from Betas, Families and the Advising Committee</a:t>
            </a: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7" name="TextBox 6">
            <a:extLst>
              <a:ext uri="{FF2B5EF4-FFF2-40B4-BE49-F238E27FC236}">
                <a16:creationId xmlns:a16="http://schemas.microsoft.com/office/drawing/2014/main" id="{BE711DC4-9958-1146-AF63-393488656F99}"/>
              </a:ext>
            </a:extLst>
          </p:cNvPr>
          <p:cNvSpPr txBox="1"/>
          <p:nvPr/>
        </p:nvSpPr>
        <p:spPr>
          <a:xfrm>
            <a:off x="533540" y="4134860"/>
            <a:ext cx="3611243" cy="923330"/>
          </a:xfrm>
          <a:prstGeom prst="rect">
            <a:avLst/>
          </a:prstGeom>
          <a:noFill/>
        </p:spPr>
        <p:txBody>
          <a:bodyPr wrap="square" rtlCol="0">
            <a:spAutoFit/>
          </a:bodyPr>
          <a:lstStyle/>
          <a:p>
            <a:pPr algn="ct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Looking forward to the club getting back to performing service in the community </a:t>
            </a:r>
            <a:endParaRPr lang="en-US" dirty="0"/>
          </a:p>
        </p:txBody>
      </p:sp>
      <p:pic>
        <p:nvPicPr>
          <p:cNvPr id="5" name="Picture 4" descr="Background pattern, timeline&#10;&#10;Description automatically generated with medium confidence">
            <a:extLst>
              <a:ext uri="{FF2B5EF4-FFF2-40B4-BE49-F238E27FC236}">
                <a16:creationId xmlns:a16="http://schemas.microsoft.com/office/drawing/2014/main" id="{93204190-2A69-0A6D-D355-D9E499EEDEC7}"/>
              </a:ext>
            </a:extLst>
          </p:cNvPr>
          <p:cNvPicPr>
            <a:picLocks noChangeAspect="1"/>
          </p:cNvPicPr>
          <p:nvPr/>
        </p:nvPicPr>
        <p:blipFill>
          <a:blip r:embed="rId2"/>
          <a:stretch>
            <a:fillRect/>
          </a:stretch>
        </p:blipFill>
        <p:spPr>
          <a:xfrm>
            <a:off x="463716" y="1475006"/>
            <a:ext cx="3681067" cy="2069578"/>
          </a:xfrm>
          <a:prstGeom prst="rect">
            <a:avLst/>
          </a:prstGeom>
        </p:spPr>
      </p:pic>
    </p:spTree>
    <p:extLst>
      <p:ext uri="{BB962C8B-B14F-4D97-AF65-F5344CB8AC3E}">
        <p14:creationId xmlns:p14="http://schemas.microsoft.com/office/powerpoint/2010/main" val="856788744"/>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COVID-19 Regulations</a:t>
            </a:r>
            <a:endParaRPr dirty="0"/>
          </a:p>
        </p:txBody>
      </p:sp>
      <p:sp>
        <p:nvSpPr>
          <p:cNvPr id="110" name="Google Shape;110;p15"/>
          <p:cNvSpPr txBox="1">
            <a:spLocks noGrp="1"/>
          </p:cNvSpPr>
          <p:nvPr>
            <p:ph type="body" idx="1"/>
          </p:nvPr>
        </p:nvSpPr>
        <p:spPr>
          <a:xfrm>
            <a:off x="1280310" y="1813045"/>
            <a:ext cx="6583380" cy="3231910"/>
          </a:xfrm>
          <a:prstGeom prst="rect">
            <a:avLst/>
          </a:prstGeom>
          <a:noFill/>
          <a:ln>
            <a:noFill/>
          </a:ln>
        </p:spPr>
        <p:txBody>
          <a:bodyPr spcFirstLastPara="1" wrap="square" lIns="91425" tIns="45700" rIns="91425" bIns="45700" anchor="t" anchorCtr="0">
            <a:noAutofit/>
          </a:bodyPr>
          <a:lstStyle/>
          <a:p>
            <a:pPr marL="228600" lvl="0" indent="0" algn="ctr" rtl="0">
              <a:lnSpc>
                <a:spcPct val="100000"/>
              </a:lnSpc>
              <a:spcBef>
                <a:spcPts val="360"/>
              </a:spcBef>
              <a:spcAft>
                <a:spcPts val="0"/>
              </a:spcAft>
              <a:buSzPts val="1400"/>
            </a:pPr>
            <a:r>
              <a:rPr lang="en-US" sz="2400" b="1" dirty="0"/>
              <a:t>Risk Management</a:t>
            </a:r>
          </a:p>
          <a:p>
            <a:pPr marL="571500" lvl="0" indent="-342900" algn="l" rtl="0">
              <a:lnSpc>
                <a:spcPct val="100000"/>
              </a:lnSpc>
              <a:spcBef>
                <a:spcPts val="600"/>
              </a:spcBef>
              <a:spcAft>
                <a:spcPts val="600"/>
              </a:spcAft>
              <a:buSzPts val="1400"/>
              <a:buFont typeface="Arial" panose="020B0604020202020204" pitchFamily="34" charset="0"/>
              <a:buChar char="•"/>
            </a:pPr>
            <a:r>
              <a:rPr lang="en-US" u="sng" dirty="0"/>
              <a:t>Transportation:</a:t>
            </a:r>
            <a:r>
              <a:rPr lang="en-US" dirty="0"/>
              <a:t> ***Advisors cannot transport any Sigma Betas unless they are their own children***</a:t>
            </a:r>
          </a:p>
          <a:p>
            <a:pPr marL="571500" lvl="0" indent="-342900" algn="l" rtl="0">
              <a:lnSpc>
                <a:spcPct val="100000"/>
              </a:lnSpc>
              <a:spcBef>
                <a:spcPts val="600"/>
              </a:spcBef>
              <a:spcAft>
                <a:spcPts val="600"/>
              </a:spcAft>
              <a:buSzPts val="1400"/>
              <a:buFont typeface="Arial" panose="020B0604020202020204" pitchFamily="34" charset="0"/>
              <a:buChar char="•"/>
            </a:pPr>
            <a:r>
              <a:rPr lang="en-US" u="sng" dirty="0"/>
              <a:t>Waivers:</a:t>
            </a:r>
            <a:r>
              <a:rPr lang="en-US" dirty="0"/>
              <a:t> The NSBCF waiver forms must be completed for every session or activity until further guidance in received</a:t>
            </a:r>
          </a:p>
          <a:p>
            <a:pPr marL="571500" lvl="0" indent="-342900" algn="l" rtl="0">
              <a:lnSpc>
                <a:spcPct val="100000"/>
              </a:lnSpc>
              <a:spcBef>
                <a:spcPts val="600"/>
              </a:spcBef>
              <a:spcAft>
                <a:spcPts val="600"/>
              </a:spcAft>
              <a:buSzPts val="1400"/>
              <a:buFont typeface="Arial" panose="020B0604020202020204" pitchFamily="34" charset="0"/>
              <a:buChar char="•"/>
            </a:pPr>
            <a:r>
              <a:rPr lang="en-US" u="sng" dirty="0"/>
              <a:t>Masks:</a:t>
            </a:r>
            <a:r>
              <a:rPr lang="en-US" dirty="0"/>
              <a:t> Masks are to be worn indoors at SBC hosted functions</a:t>
            </a:r>
          </a:p>
          <a:p>
            <a:pPr marL="571500" lvl="0" indent="-342900" algn="l" rtl="0">
              <a:lnSpc>
                <a:spcPct val="100000"/>
              </a:lnSpc>
              <a:spcBef>
                <a:spcPts val="360"/>
              </a:spcBef>
              <a:spcAft>
                <a:spcPts val="0"/>
              </a:spcAft>
              <a:buSzPts val="1400"/>
              <a:buFont typeface="Arial" panose="020B0604020202020204" pitchFamily="34" charset="0"/>
              <a:buChar char="•"/>
            </a:pPr>
            <a:endParaRPr lang="en-US" dirty="0"/>
          </a:p>
        </p:txBody>
      </p:sp>
      <p:pic>
        <p:nvPicPr>
          <p:cNvPr id="112" name="Google Shape;112;p15"/>
          <p:cNvPicPr preferRelativeResize="0"/>
          <p:nvPr/>
        </p:nvPicPr>
        <p:blipFill rotWithShape="1">
          <a:blip r:embed="rId3">
            <a:alphaModFix/>
          </a:blip>
          <a:srcRect/>
          <a:stretch/>
        </p:blipFill>
        <p:spPr>
          <a:xfrm>
            <a:off x="7568417" y="147761"/>
            <a:ext cx="1420837" cy="1357482"/>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Closing Remarks</a:t>
            </a:r>
            <a:endParaRPr dirty="0"/>
          </a:p>
        </p:txBody>
      </p:sp>
      <p:sp>
        <p:nvSpPr>
          <p:cNvPr id="110" name="Google Shape;110;p15"/>
          <p:cNvSpPr txBox="1">
            <a:spLocks noGrp="1"/>
          </p:cNvSpPr>
          <p:nvPr>
            <p:ph type="body" idx="1"/>
          </p:nvPr>
        </p:nvSpPr>
        <p:spPr>
          <a:xfrm>
            <a:off x="1280310" y="1718757"/>
            <a:ext cx="6583380" cy="3951787"/>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360"/>
              </a:spcBef>
              <a:spcAft>
                <a:spcPts val="0"/>
              </a:spcAft>
              <a:buSzPts val="1400"/>
            </a:pPr>
            <a:r>
              <a:rPr lang="en-US" dirty="0"/>
              <a:t>I will be out of the country Feb 14 – 23, 2023</a:t>
            </a:r>
          </a:p>
          <a:p>
            <a:pPr marL="228600" lvl="0" indent="0" algn="l" rtl="0">
              <a:lnSpc>
                <a:spcPct val="100000"/>
              </a:lnSpc>
              <a:spcBef>
                <a:spcPts val="360"/>
              </a:spcBef>
              <a:spcAft>
                <a:spcPts val="0"/>
              </a:spcAft>
              <a:buSzPts val="1400"/>
            </a:pPr>
            <a:endParaRPr lang="en-US" dirty="0"/>
          </a:p>
          <a:p>
            <a:pPr marL="228600" lvl="0" indent="0" algn="l" rtl="0">
              <a:lnSpc>
                <a:spcPct val="100000"/>
              </a:lnSpc>
              <a:spcBef>
                <a:spcPts val="360"/>
              </a:spcBef>
              <a:spcAft>
                <a:spcPts val="0"/>
              </a:spcAft>
              <a:buSzPts val="1400"/>
            </a:pPr>
            <a:r>
              <a:rPr lang="en-US" dirty="0"/>
              <a:t>Next Session, </a:t>
            </a:r>
            <a:r>
              <a:rPr lang="en-US" u="sng" dirty="0"/>
              <a:t>Saturday Feb. 18, 2023 </a:t>
            </a:r>
            <a:r>
              <a:rPr lang="en-US" dirty="0"/>
              <a:t>from 11:30am-1:30pm at First Alliance Church. Ice Breaker, Black History Month Activity, Discussion on </a:t>
            </a:r>
            <a:r>
              <a:rPr lang="en-US" dirty="0" err="1"/>
              <a:t>Tyre</a:t>
            </a:r>
            <a:r>
              <a:rPr lang="en-US" dirty="0"/>
              <a:t> Nichols’ facilitated by law enforcement – Mr. Jerome Ferguson</a:t>
            </a:r>
          </a:p>
          <a:p>
            <a:pPr marL="228600" lvl="0" indent="0" algn="l" rtl="0">
              <a:lnSpc>
                <a:spcPct val="100000"/>
              </a:lnSpc>
              <a:spcBef>
                <a:spcPts val="360"/>
              </a:spcBef>
              <a:spcAft>
                <a:spcPts val="0"/>
              </a:spcAft>
              <a:buSzPts val="1400"/>
            </a:pPr>
            <a:endParaRPr lang="en-US" dirty="0"/>
          </a:p>
          <a:p>
            <a:pPr marL="228600" lvl="0" indent="0" algn="l" rtl="0">
              <a:lnSpc>
                <a:spcPct val="100000"/>
              </a:lnSpc>
              <a:spcBef>
                <a:spcPts val="360"/>
              </a:spcBef>
              <a:spcAft>
                <a:spcPts val="0"/>
              </a:spcAft>
              <a:buSzPts val="1400"/>
            </a:pPr>
            <a:r>
              <a:rPr lang="en-US" dirty="0"/>
              <a:t>Please complete your COVID waivers and send them to me electronically in advance  </a:t>
            </a:r>
          </a:p>
          <a:p>
            <a:pPr marL="228600" lvl="0" indent="0" algn="l" rtl="0">
              <a:lnSpc>
                <a:spcPct val="100000"/>
              </a:lnSpc>
              <a:spcBef>
                <a:spcPts val="360"/>
              </a:spcBef>
              <a:spcAft>
                <a:spcPts val="0"/>
              </a:spcAft>
              <a:buSzPts val="1400"/>
            </a:pPr>
            <a:endParaRPr lang="en-US" dirty="0"/>
          </a:p>
          <a:p>
            <a:pPr marL="228600" lvl="0" indent="0" algn="l" rtl="0">
              <a:lnSpc>
                <a:spcPct val="100000"/>
              </a:lnSpc>
              <a:spcBef>
                <a:spcPts val="360"/>
              </a:spcBef>
              <a:spcAft>
                <a:spcPts val="0"/>
              </a:spcAft>
              <a:buSzPts val="1400"/>
            </a:pPr>
            <a:r>
              <a:rPr lang="en-US" dirty="0"/>
              <a:t>Vote of Thanks!!!</a:t>
            </a:r>
          </a:p>
        </p:txBody>
      </p:sp>
      <p:pic>
        <p:nvPicPr>
          <p:cNvPr id="112" name="Google Shape;112;p15"/>
          <p:cNvPicPr preferRelativeResize="0"/>
          <p:nvPr/>
        </p:nvPicPr>
        <p:blipFill rotWithShape="1">
          <a:blip r:embed="rId3">
            <a:alphaModFix/>
          </a:blip>
          <a:srcRect/>
          <a:stretch/>
        </p:blipFill>
        <p:spPr>
          <a:xfrm>
            <a:off x="7568417" y="147761"/>
            <a:ext cx="1420837" cy="1357482"/>
          </a:xfrm>
          <a:prstGeom prst="rect">
            <a:avLst/>
          </a:prstGeom>
          <a:noFill/>
          <a:ln>
            <a:noFill/>
          </a:ln>
        </p:spPr>
      </p:pic>
    </p:spTree>
    <p:extLst>
      <p:ext uri="{BB962C8B-B14F-4D97-AF65-F5344CB8AC3E}">
        <p14:creationId xmlns:p14="http://schemas.microsoft.com/office/powerpoint/2010/main" val="2048609423"/>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Agenda</a:t>
            </a:r>
            <a:endParaRPr dirty="0"/>
          </a:p>
        </p:txBody>
      </p:sp>
      <p:sp>
        <p:nvSpPr>
          <p:cNvPr id="119" name="Google Shape;119;p16"/>
          <p:cNvSpPr txBox="1">
            <a:spLocks noGrp="1"/>
          </p:cNvSpPr>
          <p:nvPr>
            <p:ph type="body" idx="1"/>
          </p:nvPr>
        </p:nvSpPr>
        <p:spPr>
          <a:xfrm>
            <a:off x="310580" y="1037386"/>
            <a:ext cx="4394985" cy="4783227"/>
          </a:xfrm>
          <a:prstGeom prst="rect">
            <a:avLst/>
          </a:prstGeom>
          <a:noFill/>
          <a:ln>
            <a:noFill/>
          </a:ln>
        </p:spPr>
        <p:txBody>
          <a:bodyPr spcFirstLastPara="1" wrap="square" lIns="91425" tIns="45700" rIns="91425" bIns="45700" anchor="t" anchorCtr="0">
            <a:noAutofit/>
          </a:bodyPr>
          <a:lstStyle/>
          <a:p>
            <a:pPr marL="571500" lvl="0" indent="-342900" algn="l" rtl="0">
              <a:lnSpc>
                <a:spcPct val="100000"/>
              </a:lnSpc>
              <a:spcBef>
                <a:spcPts val="360"/>
              </a:spcBef>
              <a:spcAft>
                <a:spcPts val="0"/>
              </a:spcAft>
              <a:buSzPts val="1400"/>
              <a:buFont typeface="Arial"/>
              <a:buChar char="•"/>
            </a:pPr>
            <a:r>
              <a:rPr lang="en-US" sz="2200" dirty="0"/>
              <a:t>Welcome / Meeting Purpose</a:t>
            </a:r>
          </a:p>
          <a:p>
            <a:pPr marL="571500" indent="-342900">
              <a:buFont typeface="Arial"/>
              <a:buChar char="•"/>
            </a:pPr>
            <a:r>
              <a:rPr lang="en-US" sz="2200" dirty="0"/>
              <a:t>SBC Coordinator Biography</a:t>
            </a:r>
          </a:p>
          <a:p>
            <a:pPr marL="571500" indent="-342900">
              <a:buFont typeface="Arial"/>
              <a:buChar char="•"/>
            </a:pPr>
            <a:r>
              <a:rPr lang="en-US" sz="2200" dirty="0"/>
              <a:t>SBC Story</a:t>
            </a:r>
          </a:p>
          <a:p>
            <a:pPr marL="571500" indent="-342900">
              <a:buFont typeface="Arial"/>
              <a:buChar char="•"/>
            </a:pPr>
            <a:r>
              <a:rPr lang="en-US" sz="2200" dirty="0"/>
              <a:t>Chapter Story</a:t>
            </a:r>
          </a:p>
          <a:p>
            <a:pPr marL="571500" indent="-342900">
              <a:buFont typeface="Arial"/>
              <a:buChar char="•"/>
            </a:pPr>
            <a:r>
              <a:rPr lang="en-US" sz="2200" dirty="0"/>
              <a:t>SBC Advising Committee</a:t>
            </a:r>
          </a:p>
          <a:p>
            <a:pPr marL="571500" indent="-342900">
              <a:buFont typeface="Arial"/>
              <a:buChar char="•"/>
            </a:pPr>
            <a:r>
              <a:rPr lang="en-US" sz="2200" dirty="0"/>
              <a:t>Club Highlights</a:t>
            </a:r>
          </a:p>
          <a:p>
            <a:pPr marL="571500" indent="-342900">
              <a:buFont typeface="Arial"/>
              <a:buChar char="•"/>
            </a:pPr>
            <a:r>
              <a:rPr lang="en-US" sz="2200" dirty="0"/>
              <a:t>2021-2022 Goals</a:t>
            </a:r>
          </a:p>
          <a:p>
            <a:pPr marL="571500" indent="-342900">
              <a:buFont typeface="Arial"/>
              <a:buChar char="•"/>
            </a:pPr>
            <a:r>
              <a:rPr lang="en-US" sz="2200" dirty="0"/>
              <a:t>2021-2022 Events</a:t>
            </a:r>
          </a:p>
          <a:p>
            <a:pPr marL="571500" indent="-342900">
              <a:buFont typeface="Arial"/>
              <a:buChar char="•"/>
            </a:pPr>
            <a:r>
              <a:rPr lang="en-US" sz="2200" dirty="0"/>
              <a:t>2021-2022 Success</a:t>
            </a:r>
          </a:p>
          <a:p>
            <a:pPr marL="571500" indent="-342900">
              <a:buFont typeface="Arial"/>
              <a:buChar char="•"/>
            </a:pPr>
            <a:r>
              <a:rPr lang="en-US" sz="2200" dirty="0"/>
              <a:t>2023-2024 Way Forward</a:t>
            </a:r>
          </a:p>
          <a:p>
            <a:pPr marL="571500" indent="-342900">
              <a:buFont typeface="Arial"/>
              <a:buChar char="•"/>
            </a:pPr>
            <a:r>
              <a:rPr lang="en-US" sz="2200" dirty="0"/>
              <a:t>COVID-19 Regulations</a:t>
            </a:r>
          </a:p>
          <a:p>
            <a:pPr marL="571500" indent="-342900">
              <a:buFont typeface="Arial"/>
              <a:buChar char="•"/>
            </a:pPr>
            <a:r>
              <a:rPr lang="en-US" sz="2200" dirty="0"/>
              <a:t>Closing Remarks</a:t>
            </a:r>
          </a:p>
        </p:txBody>
      </p:sp>
      <p:pic>
        <p:nvPicPr>
          <p:cNvPr id="2" name="Google Shape;102;p14">
            <a:extLst>
              <a:ext uri="{FF2B5EF4-FFF2-40B4-BE49-F238E27FC236}">
                <a16:creationId xmlns:a16="http://schemas.microsoft.com/office/drawing/2014/main" id="{982963B2-9E84-722A-764F-B06116D13559}"/>
              </a:ext>
            </a:extLst>
          </p:cNvPr>
          <p:cNvPicPr preferRelativeResize="0"/>
          <p:nvPr/>
        </p:nvPicPr>
        <p:blipFill rotWithShape="1">
          <a:blip r:embed="rId3">
            <a:alphaModFix/>
          </a:blip>
          <a:srcRect/>
          <a:stretch/>
        </p:blipFill>
        <p:spPr>
          <a:xfrm>
            <a:off x="5432636" y="1931542"/>
            <a:ext cx="3144841" cy="2691085"/>
          </a:xfrm>
          <a:prstGeom prst="rect">
            <a:avLst/>
          </a:prstGeom>
          <a:noFill/>
          <a:ln>
            <a:noFill/>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Questions</a:t>
            </a:r>
            <a:endParaRPr dirty="0"/>
          </a:p>
        </p:txBody>
      </p:sp>
      <p:sp>
        <p:nvSpPr>
          <p:cNvPr id="110" name="Google Shape;110;p15"/>
          <p:cNvSpPr txBox="1">
            <a:spLocks noGrp="1"/>
          </p:cNvSpPr>
          <p:nvPr>
            <p:ph type="body" idx="1"/>
          </p:nvPr>
        </p:nvSpPr>
        <p:spPr>
          <a:xfrm>
            <a:off x="2700123" y="2901367"/>
            <a:ext cx="3743753" cy="1055265"/>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360"/>
              </a:spcBef>
              <a:spcAft>
                <a:spcPts val="0"/>
              </a:spcAft>
              <a:buSzPts val="1400"/>
            </a:pPr>
            <a:r>
              <a:rPr lang="en-US" sz="4800" dirty="0"/>
              <a:t>Questions ?</a:t>
            </a:r>
          </a:p>
        </p:txBody>
      </p:sp>
      <p:pic>
        <p:nvPicPr>
          <p:cNvPr id="112" name="Google Shape;112;p15"/>
          <p:cNvPicPr preferRelativeResize="0"/>
          <p:nvPr/>
        </p:nvPicPr>
        <p:blipFill rotWithShape="1">
          <a:blip r:embed="rId3">
            <a:alphaModFix/>
          </a:blip>
          <a:srcRect/>
          <a:stretch/>
        </p:blipFill>
        <p:spPr>
          <a:xfrm>
            <a:off x="7568417" y="147761"/>
            <a:ext cx="1420837" cy="1357482"/>
          </a:xfrm>
          <a:prstGeom prst="rect">
            <a:avLst/>
          </a:prstGeom>
          <a:noFill/>
          <a:ln>
            <a:noFill/>
          </a:ln>
        </p:spPr>
      </p:pic>
    </p:spTree>
    <p:extLst>
      <p:ext uri="{BB962C8B-B14F-4D97-AF65-F5344CB8AC3E}">
        <p14:creationId xmlns:p14="http://schemas.microsoft.com/office/powerpoint/2010/main" val="1542544395"/>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Calibri"/>
                <a:cs typeface="Calibri"/>
                <a:sym typeface="Calibri"/>
              </a:rPr>
              <a:t>Coordinator’s Biography</a:t>
            </a:r>
            <a:endParaRPr dirty="0"/>
          </a:p>
        </p:txBody>
      </p:sp>
      <p:sp>
        <p:nvSpPr>
          <p:cNvPr id="119" name="Google Shape;119;p16"/>
          <p:cNvSpPr txBox="1">
            <a:spLocks noGrp="1"/>
          </p:cNvSpPr>
          <p:nvPr>
            <p:ph type="body" idx="1"/>
          </p:nvPr>
        </p:nvSpPr>
        <p:spPr>
          <a:xfrm>
            <a:off x="3207805" y="682625"/>
            <a:ext cx="5792271" cy="5305699"/>
          </a:xfrm>
          <a:prstGeom prst="rect">
            <a:avLst/>
          </a:prstGeom>
          <a:noFill/>
          <a:ln>
            <a:noFill/>
          </a:ln>
        </p:spPr>
        <p:txBody>
          <a:bodyPr spcFirstLastPara="1" wrap="square" lIns="91425" tIns="45700" rIns="91425" bIns="45700" anchor="t" anchorCtr="0">
            <a:noAutofit/>
          </a:bodyPr>
          <a:lstStyle/>
          <a:p>
            <a:pPr marL="228600" lvl="0" indent="0" algn="ctr" rtl="0">
              <a:lnSpc>
                <a:spcPct val="100000"/>
              </a:lnSpc>
              <a:spcBef>
                <a:spcPts val="360"/>
              </a:spcBef>
              <a:spcAft>
                <a:spcPts val="0"/>
              </a:spcAft>
              <a:buSzPts val="1400"/>
            </a:pPr>
            <a:r>
              <a:rPr lang="en-US" b="1" dirty="0"/>
              <a:t>Biography</a:t>
            </a:r>
          </a:p>
          <a:p>
            <a:pPr marL="1028700" lvl="1" indent="-342900">
              <a:buFont typeface="Arial" panose="020B0604020202020204" pitchFamily="34" charset="0"/>
              <a:buChar char="•"/>
            </a:pPr>
            <a:r>
              <a:rPr lang="en-US" sz="1600" dirty="0"/>
              <a:t>Brother </a:t>
            </a:r>
            <a:r>
              <a:rPr lang="en-US" sz="1600" dirty="0" err="1"/>
              <a:t>Roston</a:t>
            </a:r>
            <a:r>
              <a:rPr lang="en-US" sz="1600" dirty="0"/>
              <a:t> </a:t>
            </a:r>
            <a:r>
              <a:rPr lang="en-US" sz="1600" dirty="0" err="1"/>
              <a:t>Fyle</a:t>
            </a:r>
            <a:endParaRPr lang="en-US" sz="1600" dirty="0"/>
          </a:p>
          <a:p>
            <a:pPr marL="1028700" lvl="1" indent="-342900">
              <a:buFont typeface="Arial" panose="020B0604020202020204" pitchFamily="34" charset="0"/>
              <a:buChar char="•"/>
            </a:pPr>
            <a:r>
              <a:rPr lang="en-US" sz="1600" dirty="0"/>
              <a:t>Born in NYC, raised in Northern, NJ</a:t>
            </a:r>
          </a:p>
          <a:p>
            <a:pPr marL="1028700" lvl="1" indent="-342900">
              <a:buFont typeface="Arial" panose="020B0604020202020204" pitchFamily="34" charset="0"/>
              <a:buChar char="•"/>
            </a:pPr>
            <a:r>
              <a:rPr lang="en-US" sz="1600" dirty="0"/>
              <a:t>Sierra Leonean / Black American</a:t>
            </a:r>
          </a:p>
          <a:p>
            <a:pPr marL="1028700" lvl="1" indent="-342900">
              <a:buFont typeface="Arial" panose="020B0604020202020204" pitchFamily="34" charset="0"/>
              <a:buChar char="•"/>
            </a:pPr>
            <a:r>
              <a:rPr lang="en-US" sz="1600" dirty="0"/>
              <a:t>Attended Utica College of Syracuse University</a:t>
            </a:r>
          </a:p>
          <a:p>
            <a:pPr marL="1028700" lvl="1" indent="-342900">
              <a:buFont typeface="Arial" panose="020B0604020202020204" pitchFamily="34" charset="0"/>
              <a:buChar char="•"/>
            </a:pPr>
            <a:r>
              <a:rPr lang="en-US" sz="1600" dirty="0"/>
              <a:t>Student / Athlete – Men’s Basketball</a:t>
            </a:r>
          </a:p>
          <a:p>
            <a:pPr marL="1028700" lvl="1" indent="-342900">
              <a:buFont typeface="Arial" panose="020B0604020202020204" pitchFamily="34" charset="0"/>
              <a:buChar char="•"/>
            </a:pPr>
            <a:r>
              <a:rPr lang="en-US" sz="1600" dirty="0"/>
              <a:t>Initiated into Phi Beta Sigma Fraternity - Spring 99 - Omicron Alpha Chapter - Utica, NY</a:t>
            </a:r>
          </a:p>
          <a:p>
            <a:pPr marL="1028700" lvl="1" indent="-342900">
              <a:buFont typeface="Arial" panose="020B0604020202020204" pitchFamily="34" charset="0"/>
              <a:buChar char="•"/>
            </a:pPr>
            <a:r>
              <a:rPr lang="en-US" sz="1600" dirty="0"/>
              <a:t>Graduated with a BS in Cyber Security</a:t>
            </a:r>
          </a:p>
          <a:p>
            <a:pPr marL="1028700" lvl="1" indent="-342900">
              <a:buFont typeface="Arial" panose="020B0604020202020204" pitchFamily="34" charset="0"/>
              <a:buChar char="•"/>
            </a:pPr>
            <a:r>
              <a:rPr lang="en-US" sz="1600" dirty="0"/>
              <a:t>Attended George Washington University in 2009</a:t>
            </a:r>
          </a:p>
          <a:p>
            <a:pPr marL="1028700" lvl="1" indent="-342900">
              <a:buFont typeface="Arial" panose="020B0604020202020204" pitchFamily="34" charset="0"/>
              <a:buChar char="•"/>
            </a:pPr>
            <a:r>
              <a:rPr lang="en-US" sz="1600" dirty="0"/>
              <a:t>Joined </a:t>
            </a:r>
            <a:r>
              <a:rPr lang="en-US" sz="1600" dirty="0" err="1"/>
              <a:t>TriSigma</a:t>
            </a:r>
            <a:r>
              <a:rPr lang="en-US" sz="1600" dirty="0"/>
              <a:t> Chapter in 2009</a:t>
            </a:r>
          </a:p>
          <a:p>
            <a:pPr marL="1028700" lvl="1" indent="-342900">
              <a:buFont typeface="Arial" panose="020B0604020202020204" pitchFamily="34" charset="0"/>
              <a:buChar char="•"/>
            </a:pPr>
            <a:r>
              <a:rPr lang="en-US" sz="1600" dirty="0"/>
              <a:t>A founder of the Gamma Alpha Phi Chapter, chartered in 2012 @ George Washington</a:t>
            </a:r>
          </a:p>
          <a:p>
            <a:pPr marL="1028700" lvl="1" indent="-342900">
              <a:buFont typeface="Arial" panose="020B0604020202020204" pitchFamily="34" charset="0"/>
              <a:buChar char="•"/>
            </a:pPr>
            <a:r>
              <a:rPr lang="en-US" sz="1600" dirty="0"/>
              <a:t>Graduated with an MBA from GW in 2012</a:t>
            </a:r>
          </a:p>
          <a:p>
            <a:pPr marL="1028700" lvl="1" indent="-342900">
              <a:buFont typeface="Arial" panose="020B0604020202020204" pitchFamily="34" charset="0"/>
              <a:buChar char="•"/>
            </a:pPr>
            <a:r>
              <a:rPr lang="en-US" sz="1600" dirty="0"/>
              <a:t>Served as a past BBB Director &amp; Sergeant-in-Arms of Sigma </a:t>
            </a:r>
            <a:r>
              <a:rPr lang="en-US" sz="1600" dirty="0" err="1"/>
              <a:t>Sigma</a:t>
            </a:r>
            <a:r>
              <a:rPr lang="en-US" sz="1600" dirty="0"/>
              <a:t> </a:t>
            </a:r>
            <a:r>
              <a:rPr lang="en-US" sz="1600" dirty="0" err="1"/>
              <a:t>Sigma</a:t>
            </a:r>
            <a:r>
              <a:rPr lang="en-US" sz="1600" dirty="0"/>
              <a:t> Chapter</a:t>
            </a:r>
          </a:p>
          <a:p>
            <a:pPr marL="1028700" lvl="1" indent="-342900">
              <a:buFont typeface="Arial" panose="020B0604020202020204" pitchFamily="34" charset="0"/>
              <a:buChar char="•"/>
            </a:pPr>
            <a:r>
              <a:rPr lang="en-US" sz="1600" dirty="0"/>
              <a:t>Sigma Beta Club Advisor from 2015-Present</a:t>
            </a:r>
          </a:p>
          <a:p>
            <a:pPr marL="1028700" lvl="1" indent="-342900">
              <a:buFont typeface="Arial" panose="020B0604020202020204" pitchFamily="34" charset="0"/>
              <a:buChar char="•"/>
            </a:pPr>
            <a:r>
              <a:rPr lang="en-US" sz="1600" dirty="0"/>
              <a:t>Sigma Beta Club Coordinator 2021-Present</a:t>
            </a:r>
          </a:p>
        </p:txBody>
      </p:sp>
      <p:pic>
        <p:nvPicPr>
          <p:cNvPr id="120" name="Google Shape;120;p16"/>
          <p:cNvPicPr preferRelativeResize="0"/>
          <p:nvPr/>
        </p:nvPicPr>
        <p:blipFill rotWithShape="1">
          <a:blip r:embed="rId3">
            <a:alphaModFix/>
          </a:blip>
          <a:srcRect/>
          <a:stretch/>
        </p:blipFill>
        <p:spPr>
          <a:xfrm>
            <a:off x="7568417" y="147761"/>
            <a:ext cx="1420837" cy="1357482"/>
          </a:xfrm>
          <a:prstGeom prst="rect">
            <a:avLst/>
          </a:prstGeom>
          <a:noFill/>
          <a:ln>
            <a:noFill/>
          </a:ln>
        </p:spPr>
      </p:pic>
      <p:pic>
        <p:nvPicPr>
          <p:cNvPr id="3" name="Picture 2" descr="A person in a white coat and tie speaking into a microphone&#10;&#10;Description automatically generated with medium confidence">
            <a:extLst>
              <a:ext uri="{FF2B5EF4-FFF2-40B4-BE49-F238E27FC236}">
                <a16:creationId xmlns:a16="http://schemas.microsoft.com/office/drawing/2014/main" id="{04BD8F38-76DC-54B0-8EAA-85A76B838449}"/>
              </a:ext>
            </a:extLst>
          </p:cNvPr>
          <p:cNvPicPr>
            <a:picLocks noChangeAspect="1"/>
          </p:cNvPicPr>
          <p:nvPr/>
        </p:nvPicPr>
        <p:blipFill>
          <a:blip r:embed="rId4"/>
          <a:stretch>
            <a:fillRect/>
          </a:stretch>
        </p:blipFill>
        <p:spPr>
          <a:xfrm>
            <a:off x="143924" y="951263"/>
            <a:ext cx="1797126" cy="2274824"/>
          </a:xfrm>
          <a:prstGeom prst="rect">
            <a:avLst/>
          </a:prstGeom>
        </p:spPr>
      </p:pic>
      <p:pic>
        <p:nvPicPr>
          <p:cNvPr id="8" name="Picture 7" descr="A person with a beard&#10;&#10;Description automatically generated with medium confidence">
            <a:extLst>
              <a:ext uri="{FF2B5EF4-FFF2-40B4-BE49-F238E27FC236}">
                <a16:creationId xmlns:a16="http://schemas.microsoft.com/office/drawing/2014/main" id="{69417752-B8BD-9989-C229-D2245D269E7F}"/>
              </a:ext>
            </a:extLst>
          </p:cNvPr>
          <p:cNvPicPr>
            <a:picLocks noChangeAspect="1"/>
          </p:cNvPicPr>
          <p:nvPr/>
        </p:nvPicPr>
        <p:blipFill>
          <a:blip r:embed="rId5"/>
          <a:stretch>
            <a:fillRect/>
          </a:stretch>
        </p:blipFill>
        <p:spPr>
          <a:xfrm>
            <a:off x="2082291" y="1699538"/>
            <a:ext cx="1674578" cy="3624209"/>
          </a:xfrm>
          <a:prstGeom prst="rect">
            <a:avLst/>
          </a:prstGeom>
        </p:spPr>
      </p:pic>
    </p:spTree>
    <p:extLst>
      <p:ext uri="{BB962C8B-B14F-4D97-AF65-F5344CB8AC3E}">
        <p14:creationId xmlns:p14="http://schemas.microsoft.com/office/powerpoint/2010/main" val="356895396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Calibri"/>
                <a:cs typeface="Calibri"/>
                <a:sym typeface="Calibri"/>
              </a:rPr>
              <a:t>Sigma Beta Club Story</a:t>
            </a:r>
            <a:endParaRPr dirty="0"/>
          </a:p>
        </p:txBody>
      </p:sp>
      <p:sp>
        <p:nvSpPr>
          <p:cNvPr id="119" name="Google Shape;119;p16"/>
          <p:cNvSpPr txBox="1">
            <a:spLocks noGrp="1"/>
          </p:cNvSpPr>
          <p:nvPr>
            <p:ph type="body" idx="1"/>
          </p:nvPr>
        </p:nvSpPr>
        <p:spPr>
          <a:xfrm>
            <a:off x="154746" y="923596"/>
            <a:ext cx="5792271" cy="4444651"/>
          </a:xfrm>
          <a:prstGeom prst="rect">
            <a:avLst/>
          </a:prstGeom>
          <a:noFill/>
          <a:ln>
            <a:noFill/>
          </a:ln>
        </p:spPr>
        <p:txBody>
          <a:bodyPr spcFirstLastPara="1" wrap="square" lIns="91425" tIns="45700" rIns="91425" bIns="45700" anchor="t" anchorCtr="0">
            <a:noAutofit/>
          </a:bodyPr>
          <a:lstStyle/>
          <a:p>
            <a:pPr marL="228600" lvl="0" indent="0" algn="ctr" rtl="0">
              <a:lnSpc>
                <a:spcPct val="100000"/>
              </a:lnSpc>
              <a:spcBef>
                <a:spcPts val="360"/>
              </a:spcBef>
              <a:spcAft>
                <a:spcPts val="0"/>
              </a:spcAft>
              <a:buSzPts val="1400"/>
            </a:pPr>
            <a:r>
              <a:rPr lang="en-US" b="1" dirty="0"/>
              <a:t>Our Story</a:t>
            </a:r>
          </a:p>
          <a:p>
            <a:pPr marL="571500" lvl="0" indent="-342900" algn="l" rtl="0">
              <a:lnSpc>
                <a:spcPct val="100000"/>
              </a:lnSpc>
              <a:spcBef>
                <a:spcPts val="360"/>
              </a:spcBef>
              <a:spcAft>
                <a:spcPts val="0"/>
              </a:spcAft>
              <a:buSzPts val="1400"/>
              <a:buFont typeface="Arial" panose="020B0604020202020204" pitchFamily="34" charset="0"/>
              <a:buChar char="•"/>
            </a:pPr>
            <a:r>
              <a:rPr lang="en-US" dirty="0"/>
              <a:t>Founded on April 23, 1954 by Dr. </a:t>
            </a:r>
            <a:r>
              <a:rPr lang="en-US" dirty="0" err="1"/>
              <a:t>Parlett</a:t>
            </a:r>
            <a:r>
              <a:rPr lang="en-US" dirty="0"/>
              <a:t> Moore</a:t>
            </a:r>
          </a:p>
          <a:p>
            <a:pPr marL="571500" lvl="0" indent="-342900" algn="l" rtl="0">
              <a:lnSpc>
                <a:spcPct val="100000"/>
              </a:lnSpc>
              <a:spcBef>
                <a:spcPts val="360"/>
              </a:spcBef>
              <a:spcAft>
                <a:spcPts val="0"/>
              </a:spcAft>
              <a:buSzPts val="1400"/>
              <a:buFont typeface="Arial" panose="020B0604020202020204" pitchFamily="34" charset="0"/>
              <a:buChar char="•"/>
            </a:pPr>
            <a:r>
              <a:rPr lang="en-US" dirty="0"/>
              <a:t>Youth Auxiliary Club of PBS (ages 8 -18)</a:t>
            </a:r>
          </a:p>
          <a:p>
            <a:pPr marL="571500" lvl="0" indent="-342900" algn="l" rtl="0">
              <a:lnSpc>
                <a:spcPct val="100000"/>
              </a:lnSpc>
              <a:spcBef>
                <a:spcPts val="360"/>
              </a:spcBef>
              <a:spcAft>
                <a:spcPts val="0"/>
              </a:spcAft>
              <a:buSzPts val="1400"/>
              <a:buFont typeface="Arial" panose="020B0604020202020204" pitchFamily="34" charset="0"/>
              <a:buChar char="•"/>
            </a:pPr>
            <a:r>
              <a:rPr lang="en-US" dirty="0"/>
              <a:t>National SBC Programs</a:t>
            </a:r>
          </a:p>
          <a:p>
            <a:pPr marL="1028700" lvl="1" indent="-342900">
              <a:buFont typeface="Arial" panose="020B0604020202020204" pitchFamily="34" charset="0"/>
              <a:buChar char="•"/>
            </a:pPr>
            <a:r>
              <a:rPr lang="en-US" sz="1600" dirty="0"/>
              <a:t>Education</a:t>
            </a:r>
          </a:p>
          <a:p>
            <a:pPr marL="1028700" lvl="1" indent="-342900">
              <a:buFont typeface="Arial" panose="020B0604020202020204" pitchFamily="34" charset="0"/>
              <a:buChar char="•"/>
            </a:pPr>
            <a:r>
              <a:rPr lang="en-US" sz="1600" dirty="0"/>
              <a:t>Social Action</a:t>
            </a:r>
          </a:p>
          <a:p>
            <a:pPr marL="1028700" lvl="1" indent="-342900">
              <a:buFont typeface="Arial" panose="020B0604020202020204" pitchFamily="34" charset="0"/>
              <a:buChar char="•"/>
            </a:pPr>
            <a:r>
              <a:rPr lang="en-US" sz="1600" dirty="0"/>
              <a:t>Bigger &amp; Better Business</a:t>
            </a:r>
          </a:p>
          <a:p>
            <a:pPr marL="1028700" lvl="1" indent="-342900">
              <a:buFont typeface="Arial" panose="020B0604020202020204" pitchFamily="34" charset="0"/>
              <a:buChar char="•"/>
            </a:pPr>
            <a:r>
              <a:rPr lang="en-US" sz="1600" dirty="0"/>
              <a:t>Childhood Obesity &amp; Health and Wellness</a:t>
            </a:r>
          </a:p>
          <a:p>
            <a:pPr marL="571500" lvl="0" indent="-342900" algn="l" rtl="0">
              <a:lnSpc>
                <a:spcPct val="100000"/>
              </a:lnSpc>
              <a:spcBef>
                <a:spcPts val="360"/>
              </a:spcBef>
              <a:spcAft>
                <a:spcPts val="0"/>
              </a:spcAft>
              <a:buSzPts val="1400"/>
              <a:buFont typeface="Arial" panose="020B0604020202020204" pitchFamily="34" charset="0"/>
              <a:buChar char="•"/>
            </a:pPr>
            <a:r>
              <a:rPr lang="en-US" dirty="0"/>
              <a:t>National Sigma Beta Club Foundation (NSBCF)</a:t>
            </a:r>
          </a:p>
          <a:p>
            <a:pPr marL="1028700" lvl="1" indent="-342900">
              <a:buFont typeface="Arial" panose="020B0604020202020204" pitchFamily="34" charset="0"/>
              <a:buChar char="•"/>
            </a:pPr>
            <a:r>
              <a:rPr lang="en-US" dirty="0"/>
              <a:t>Incorporated on June 1, 2005</a:t>
            </a:r>
          </a:p>
          <a:p>
            <a:pPr marL="1028700" lvl="1" indent="-342900">
              <a:buFont typeface="Arial" panose="020B0604020202020204" pitchFamily="34" charset="0"/>
              <a:buChar char="•"/>
            </a:pPr>
            <a:r>
              <a:rPr lang="en-US" dirty="0"/>
              <a:t>Command &amp; Control of the Clubs</a:t>
            </a:r>
          </a:p>
          <a:p>
            <a:pPr marL="228600" lvl="0" indent="0" algn="l" rtl="0">
              <a:lnSpc>
                <a:spcPct val="100000"/>
              </a:lnSpc>
              <a:spcBef>
                <a:spcPts val="360"/>
              </a:spcBef>
              <a:spcAft>
                <a:spcPts val="0"/>
              </a:spcAft>
              <a:buSzPts val="1400"/>
            </a:pPr>
            <a:endParaRPr lang="en-US" dirty="0"/>
          </a:p>
        </p:txBody>
      </p:sp>
      <p:pic>
        <p:nvPicPr>
          <p:cNvPr id="120" name="Google Shape;120;p16"/>
          <p:cNvPicPr preferRelativeResize="0"/>
          <p:nvPr/>
        </p:nvPicPr>
        <p:blipFill rotWithShape="1">
          <a:blip r:embed="rId3">
            <a:alphaModFix/>
          </a:blip>
          <a:srcRect/>
          <a:stretch/>
        </p:blipFill>
        <p:spPr>
          <a:xfrm>
            <a:off x="7568417" y="147761"/>
            <a:ext cx="1420837" cy="1357482"/>
          </a:xfrm>
          <a:prstGeom prst="rect">
            <a:avLst/>
          </a:prstGeom>
          <a:noFill/>
          <a:ln>
            <a:noFill/>
          </a:ln>
        </p:spPr>
      </p:pic>
      <p:pic>
        <p:nvPicPr>
          <p:cNvPr id="3" name="Picture 2" descr="A person wearing glasses&#10;&#10;Description automatically generated with low confidence">
            <a:extLst>
              <a:ext uri="{FF2B5EF4-FFF2-40B4-BE49-F238E27FC236}">
                <a16:creationId xmlns:a16="http://schemas.microsoft.com/office/drawing/2014/main" id="{F429CC8A-9233-B5D3-7E4D-9353816DF288}"/>
              </a:ext>
            </a:extLst>
          </p:cNvPr>
          <p:cNvPicPr>
            <a:picLocks noChangeAspect="1"/>
          </p:cNvPicPr>
          <p:nvPr/>
        </p:nvPicPr>
        <p:blipFill>
          <a:blip r:embed="rId4"/>
          <a:stretch>
            <a:fillRect/>
          </a:stretch>
        </p:blipFill>
        <p:spPr>
          <a:xfrm>
            <a:off x="6257229" y="2032892"/>
            <a:ext cx="1704975" cy="2381250"/>
          </a:xfrm>
          <a:prstGeom prst="rect">
            <a:avLst/>
          </a:prstGeom>
        </p:spPr>
      </p:pic>
      <p:sp>
        <p:nvSpPr>
          <p:cNvPr id="4" name="TextBox 3">
            <a:extLst>
              <a:ext uri="{FF2B5EF4-FFF2-40B4-BE49-F238E27FC236}">
                <a16:creationId xmlns:a16="http://schemas.microsoft.com/office/drawing/2014/main" id="{D18D6D72-413E-1E36-1C55-4E832A96E769}"/>
              </a:ext>
            </a:extLst>
          </p:cNvPr>
          <p:cNvSpPr txBox="1"/>
          <p:nvPr/>
        </p:nvSpPr>
        <p:spPr>
          <a:xfrm>
            <a:off x="14688" y="5521427"/>
            <a:ext cx="9114623" cy="369332"/>
          </a:xfrm>
          <a:prstGeom prst="rect">
            <a:avLst/>
          </a:prstGeom>
          <a:noFill/>
        </p:spPr>
        <p:txBody>
          <a:bodyPr wrap="square" rtlCol="0">
            <a:spAutoFit/>
          </a:bodyPr>
          <a:lstStyle/>
          <a:p>
            <a:r>
              <a:rPr lang="en-US" sz="1800" dirty="0">
                <a:solidFill>
                  <a:schemeClr val="bg1"/>
                </a:solidFill>
                <a:latin typeface="Calibri" panose="020F0502020204030204" pitchFamily="34" charset="0"/>
                <a:cs typeface="Calibri" panose="020F0502020204030204" pitchFamily="34" charset="0"/>
              </a:rPr>
              <a:t>Motto: </a:t>
            </a:r>
            <a:r>
              <a:rPr lang="en-US" sz="1800" i="1" dirty="0">
                <a:solidFill>
                  <a:schemeClr val="bg1"/>
                </a:solidFill>
                <a:latin typeface="Calibri" panose="020F0502020204030204" pitchFamily="34" charset="0"/>
                <a:cs typeface="Calibri" panose="020F0502020204030204" pitchFamily="34" charset="0"/>
              </a:rPr>
              <a:t>“The Next Generation of Leaders Accepting the Responsibility and Loving the Challenge”</a:t>
            </a:r>
          </a:p>
        </p:txBody>
      </p:sp>
    </p:spTree>
    <p:extLst>
      <p:ext uri="{BB962C8B-B14F-4D97-AF65-F5344CB8AC3E}">
        <p14:creationId xmlns:p14="http://schemas.microsoft.com/office/powerpoint/2010/main" val="45102579"/>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14313" y="73025"/>
            <a:ext cx="82296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Calibri"/>
                <a:cs typeface="Calibri"/>
                <a:sym typeface="Calibri"/>
              </a:rPr>
              <a:t>Chapter SBC Story</a:t>
            </a:r>
            <a:endParaRPr dirty="0"/>
          </a:p>
        </p:txBody>
      </p:sp>
      <p:sp>
        <p:nvSpPr>
          <p:cNvPr id="119" name="Google Shape;119;p16"/>
          <p:cNvSpPr txBox="1">
            <a:spLocks noGrp="1"/>
          </p:cNvSpPr>
          <p:nvPr>
            <p:ph type="body" idx="1"/>
          </p:nvPr>
        </p:nvSpPr>
        <p:spPr>
          <a:xfrm>
            <a:off x="3196983" y="858795"/>
            <a:ext cx="5792271" cy="4444651"/>
          </a:xfrm>
          <a:prstGeom prst="rect">
            <a:avLst/>
          </a:prstGeom>
          <a:noFill/>
          <a:ln>
            <a:noFill/>
          </a:ln>
        </p:spPr>
        <p:txBody>
          <a:bodyPr spcFirstLastPara="1" wrap="square" lIns="91425" tIns="45700" rIns="91425" bIns="45700" anchor="t" anchorCtr="0">
            <a:noAutofit/>
          </a:bodyPr>
          <a:lstStyle/>
          <a:p>
            <a:pPr marL="228600" lvl="0" indent="0" algn="ctr" rtl="0">
              <a:lnSpc>
                <a:spcPct val="100000"/>
              </a:lnSpc>
              <a:spcBef>
                <a:spcPts val="360"/>
              </a:spcBef>
              <a:spcAft>
                <a:spcPts val="0"/>
              </a:spcAft>
              <a:buSzPts val="1400"/>
            </a:pPr>
            <a:endParaRPr lang="en-US" b="1" dirty="0"/>
          </a:p>
          <a:p>
            <a:pPr marL="571500" lvl="0" indent="-342900" algn="l" rtl="0">
              <a:lnSpc>
                <a:spcPct val="100000"/>
              </a:lnSpc>
              <a:spcBef>
                <a:spcPts val="360"/>
              </a:spcBef>
              <a:spcAft>
                <a:spcPts val="0"/>
              </a:spcAft>
              <a:buSzPts val="1400"/>
              <a:buFont typeface="Arial" panose="020B0604020202020204" pitchFamily="34" charset="0"/>
              <a:buChar char="•"/>
            </a:pPr>
            <a:r>
              <a:rPr lang="en-US" dirty="0"/>
              <a:t>Founded on March 30, 2013</a:t>
            </a:r>
          </a:p>
          <a:p>
            <a:pPr marL="1028700" lvl="1" indent="-342900">
              <a:buFont typeface="Arial" panose="020B0604020202020204" pitchFamily="34" charset="0"/>
              <a:buChar char="•"/>
            </a:pPr>
            <a:r>
              <a:rPr lang="en-US" sz="1600" dirty="0"/>
              <a:t>Founder: Bro. Randy Patterson Jr.</a:t>
            </a:r>
          </a:p>
          <a:p>
            <a:pPr marL="1028700" lvl="1" indent="-342900">
              <a:buFont typeface="Arial" panose="020B0604020202020204" pitchFamily="34" charset="0"/>
              <a:buChar char="•"/>
            </a:pPr>
            <a:r>
              <a:rPr lang="en-US" sz="1600" dirty="0"/>
              <a:t>Vision: Bro. Steven Taylor Sr. (SSS Chapter Founder and Past President)</a:t>
            </a:r>
          </a:p>
          <a:p>
            <a:pPr marL="571500" indent="-342900">
              <a:buFont typeface="Arial" panose="020B0604020202020204" pitchFamily="34" charset="0"/>
              <a:buChar char="•"/>
            </a:pPr>
            <a:r>
              <a:rPr lang="en-US" dirty="0"/>
              <a:t>Chartering Sigma Betas</a:t>
            </a:r>
          </a:p>
          <a:p>
            <a:pPr marL="1028700" lvl="1" indent="-342900">
              <a:buFont typeface="Arial" panose="020B0604020202020204" pitchFamily="34" charset="0"/>
              <a:buChar char="•"/>
            </a:pPr>
            <a:r>
              <a:rPr lang="en-US" sz="1400" dirty="0"/>
              <a:t>Robert Brown III, Jaden &amp; Tyler Chambers, Jordan &amp; Nile Charles-Horne, Maxwell Coward, </a:t>
            </a:r>
            <a:r>
              <a:rPr lang="en-US" sz="1400" dirty="0" err="1"/>
              <a:t>Garben</a:t>
            </a:r>
            <a:r>
              <a:rPr lang="en-US" sz="1400" dirty="0"/>
              <a:t> </a:t>
            </a:r>
            <a:r>
              <a:rPr lang="en-US" sz="1400" dirty="0" err="1"/>
              <a:t>Ladden</a:t>
            </a:r>
            <a:r>
              <a:rPr lang="en-US" sz="1400" dirty="0"/>
              <a:t> IV, Jordan &amp; Joshua </a:t>
            </a:r>
            <a:r>
              <a:rPr lang="en-US" sz="1400" dirty="0" err="1"/>
              <a:t>McConnie</a:t>
            </a:r>
            <a:r>
              <a:rPr lang="en-US" sz="1400" dirty="0"/>
              <a:t>, Christian &amp; Courtney Jr. Souvenir, Garvin St. </a:t>
            </a:r>
            <a:r>
              <a:rPr lang="en-US" sz="1400" dirty="0" err="1"/>
              <a:t>Villler</a:t>
            </a:r>
            <a:r>
              <a:rPr lang="en-US" sz="1400" dirty="0"/>
              <a:t>, Tre </a:t>
            </a:r>
            <a:r>
              <a:rPr lang="en-US" sz="1400" dirty="0" err="1"/>
              <a:t>Treutelaar</a:t>
            </a:r>
            <a:endParaRPr lang="en-US" sz="1400" dirty="0"/>
          </a:p>
          <a:p>
            <a:pPr marL="571500" indent="-342900">
              <a:buFont typeface="Arial" panose="020B0604020202020204" pitchFamily="34" charset="0"/>
              <a:buChar char="•"/>
            </a:pPr>
            <a:r>
              <a:rPr lang="en-US" dirty="0"/>
              <a:t>Past Coordinators</a:t>
            </a:r>
          </a:p>
          <a:p>
            <a:pPr marL="1028700" lvl="1" indent="-342900">
              <a:buFont typeface="Arial" panose="020B0604020202020204" pitchFamily="34" charset="0"/>
              <a:buChar char="•"/>
            </a:pPr>
            <a:r>
              <a:rPr lang="en-US" sz="1600" dirty="0"/>
              <a:t>Bro Randy Patterson Jr. (’13 –’16) </a:t>
            </a:r>
          </a:p>
          <a:p>
            <a:pPr marL="1028700" lvl="1" indent="-342900">
              <a:buFont typeface="Arial" panose="020B0604020202020204" pitchFamily="34" charset="0"/>
              <a:buChar char="•"/>
            </a:pPr>
            <a:r>
              <a:rPr lang="en-US" sz="1600" dirty="0"/>
              <a:t>Bro Robert Brown (‘17 – ’20) </a:t>
            </a:r>
          </a:p>
        </p:txBody>
      </p:sp>
      <p:pic>
        <p:nvPicPr>
          <p:cNvPr id="120" name="Google Shape;120;p16"/>
          <p:cNvPicPr preferRelativeResize="0"/>
          <p:nvPr/>
        </p:nvPicPr>
        <p:blipFill rotWithShape="1">
          <a:blip r:embed="rId3">
            <a:alphaModFix/>
          </a:blip>
          <a:srcRect/>
          <a:stretch/>
        </p:blipFill>
        <p:spPr>
          <a:xfrm>
            <a:off x="7568417" y="147761"/>
            <a:ext cx="1420837" cy="1357482"/>
          </a:xfrm>
          <a:prstGeom prst="rect">
            <a:avLst/>
          </a:prstGeom>
          <a:noFill/>
          <a:ln>
            <a:noFill/>
          </a:ln>
        </p:spPr>
      </p:pic>
      <p:sp>
        <p:nvSpPr>
          <p:cNvPr id="4" name="TextBox 3">
            <a:extLst>
              <a:ext uri="{FF2B5EF4-FFF2-40B4-BE49-F238E27FC236}">
                <a16:creationId xmlns:a16="http://schemas.microsoft.com/office/drawing/2014/main" id="{D18D6D72-413E-1E36-1C55-4E832A96E769}"/>
              </a:ext>
            </a:extLst>
          </p:cNvPr>
          <p:cNvSpPr txBox="1"/>
          <p:nvPr/>
        </p:nvSpPr>
        <p:spPr>
          <a:xfrm>
            <a:off x="14688" y="5521427"/>
            <a:ext cx="9114623" cy="646331"/>
          </a:xfrm>
          <a:prstGeom prst="rect">
            <a:avLst/>
          </a:prstGeom>
          <a:noFill/>
        </p:spPr>
        <p:txBody>
          <a:bodyPr wrap="square" rtlCol="0">
            <a:spAutoFit/>
          </a:bodyPr>
          <a:lstStyle/>
          <a:p>
            <a:pPr algn="ctr"/>
            <a:r>
              <a:rPr lang="en-US" sz="1800" i="1" dirty="0">
                <a:solidFill>
                  <a:schemeClr val="bg1"/>
                </a:solidFill>
                <a:latin typeface="Calibri" panose="020F0502020204030204" pitchFamily="34" charset="0"/>
                <a:cs typeface="Calibri" panose="020F0502020204030204" pitchFamily="34" charset="0"/>
              </a:rPr>
              <a:t>Sigma </a:t>
            </a:r>
            <a:r>
              <a:rPr lang="en-US" sz="1800" i="1" dirty="0" err="1">
                <a:solidFill>
                  <a:schemeClr val="bg1"/>
                </a:solidFill>
                <a:latin typeface="Calibri" panose="020F0502020204030204" pitchFamily="34" charset="0"/>
                <a:cs typeface="Calibri" panose="020F0502020204030204" pitchFamily="34" charset="0"/>
              </a:rPr>
              <a:t>Sigma</a:t>
            </a:r>
            <a:r>
              <a:rPr lang="en-US" sz="1800" i="1" dirty="0">
                <a:solidFill>
                  <a:schemeClr val="bg1"/>
                </a:solidFill>
                <a:latin typeface="Calibri" panose="020F0502020204030204" pitchFamily="34" charset="0"/>
                <a:cs typeface="Calibri" panose="020F0502020204030204" pitchFamily="34" charset="0"/>
              </a:rPr>
              <a:t> </a:t>
            </a:r>
            <a:r>
              <a:rPr lang="en-US" sz="1800" i="1" dirty="0" err="1">
                <a:solidFill>
                  <a:schemeClr val="bg1"/>
                </a:solidFill>
                <a:latin typeface="Calibri" panose="020F0502020204030204" pitchFamily="34" charset="0"/>
                <a:cs typeface="Calibri" panose="020F0502020204030204" pitchFamily="34" charset="0"/>
              </a:rPr>
              <a:t>Sigma</a:t>
            </a:r>
            <a:r>
              <a:rPr lang="en-US" sz="1800" i="1" dirty="0">
                <a:solidFill>
                  <a:schemeClr val="bg1"/>
                </a:solidFill>
                <a:latin typeface="Calibri" panose="020F0502020204030204" pitchFamily="34" charset="0"/>
                <a:cs typeface="Calibri" panose="020F0502020204030204" pitchFamily="34" charset="0"/>
              </a:rPr>
              <a:t> Chapter and our Advisors are dedicated to the growth and Development of Young Men in our Community</a:t>
            </a:r>
          </a:p>
        </p:txBody>
      </p:sp>
      <p:pic>
        <p:nvPicPr>
          <p:cNvPr id="5" name="Picture 4" descr="A person wearing a suit and bow tie&#10;&#10;Description automatically generated with medium confidence">
            <a:extLst>
              <a:ext uri="{FF2B5EF4-FFF2-40B4-BE49-F238E27FC236}">
                <a16:creationId xmlns:a16="http://schemas.microsoft.com/office/drawing/2014/main" id="{4FAF4F6D-EA1E-425C-119B-619F2A57CD36}"/>
              </a:ext>
            </a:extLst>
          </p:cNvPr>
          <p:cNvPicPr>
            <a:picLocks noChangeAspect="1"/>
          </p:cNvPicPr>
          <p:nvPr/>
        </p:nvPicPr>
        <p:blipFill>
          <a:blip r:embed="rId4"/>
          <a:stretch>
            <a:fillRect/>
          </a:stretch>
        </p:blipFill>
        <p:spPr>
          <a:xfrm>
            <a:off x="992161" y="900606"/>
            <a:ext cx="2204821" cy="2201052"/>
          </a:xfrm>
          <a:prstGeom prst="rect">
            <a:avLst/>
          </a:prstGeom>
        </p:spPr>
      </p:pic>
      <p:pic>
        <p:nvPicPr>
          <p:cNvPr id="7" name="Picture 6" descr="A person wearing glasses and a bow tie&#10;&#10;Description automatically generated with medium confidence">
            <a:extLst>
              <a:ext uri="{FF2B5EF4-FFF2-40B4-BE49-F238E27FC236}">
                <a16:creationId xmlns:a16="http://schemas.microsoft.com/office/drawing/2014/main" id="{E3E44055-EF49-ACD4-9911-C9571B393C38}"/>
              </a:ext>
            </a:extLst>
          </p:cNvPr>
          <p:cNvPicPr>
            <a:picLocks noChangeAspect="1"/>
          </p:cNvPicPr>
          <p:nvPr/>
        </p:nvPicPr>
        <p:blipFill>
          <a:blip r:embed="rId5"/>
          <a:stretch>
            <a:fillRect/>
          </a:stretch>
        </p:blipFill>
        <p:spPr>
          <a:xfrm>
            <a:off x="930320" y="3211016"/>
            <a:ext cx="2266662" cy="2268600"/>
          </a:xfrm>
          <a:prstGeom prst="rect">
            <a:avLst/>
          </a:prstGeom>
        </p:spPr>
      </p:pic>
    </p:spTree>
    <p:extLst>
      <p:ext uri="{BB962C8B-B14F-4D97-AF65-F5344CB8AC3E}">
        <p14:creationId xmlns:p14="http://schemas.microsoft.com/office/powerpoint/2010/main" val="2704647520"/>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SBC Advising Committee</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257612" y="1291976"/>
            <a:ext cx="8628776" cy="4482102"/>
          </a:xfrm>
        </p:spPr>
        <p:txBody>
          <a:bodyPr/>
          <a:lstStyle/>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Robert Brown</a:t>
            </a:r>
          </a:p>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Carl Coward</a:t>
            </a:r>
          </a:p>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a:t>
            </a:r>
            <a:r>
              <a:rPr lang="en-US" sz="2400" dirty="0" err="1">
                <a:latin typeface="Calibri" panose="020F0502020204030204" pitchFamily="34" charset="0"/>
                <a:ea typeface="Calibri" panose="020F0502020204030204" pitchFamily="34" charset="0"/>
                <a:cs typeface="Times New Roman" panose="02020603050405020304" pitchFamily="18" charset="0"/>
              </a:rPr>
              <a:t>Roston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Fyle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Tony Johnson</a:t>
            </a:r>
          </a:p>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Randy Patterson Jr. </a:t>
            </a:r>
          </a:p>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Derrick Simmons</a:t>
            </a:r>
          </a:p>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Seun </a:t>
            </a:r>
            <a:r>
              <a:rPr lang="en-US" sz="2400" dirty="0" err="1">
                <a:latin typeface="Calibri" panose="020F0502020204030204" pitchFamily="34" charset="0"/>
                <a:ea typeface="Calibri" panose="020F0502020204030204" pitchFamily="34" charset="0"/>
                <a:cs typeface="Times New Roman" panose="02020603050405020304" pitchFamily="18" charset="0"/>
              </a:rPr>
              <a:t>Sonuyi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Courtney Souvenir Sr.</a:t>
            </a:r>
          </a:p>
          <a:p>
            <a:pPr marL="685800" indent="-457200">
              <a:spcAft>
                <a:spcPts val="5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Bro Byron Turner</a:t>
            </a:r>
          </a:p>
          <a:p>
            <a:pPr marL="685800" indent="-457200">
              <a:spcAft>
                <a:spcPts val="5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Picture 7" descr="A group of men posing for a photo&#10;&#10;Description automatically generated with medium confidence">
            <a:extLst>
              <a:ext uri="{FF2B5EF4-FFF2-40B4-BE49-F238E27FC236}">
                <a16:creationId xmlns:a16="http://schemas.microsoft.com/office/drawing/2014/main" id="{ABB20F5B-503B-B33B-0668-A0759FF4CDE6}"/>
              </a:ext>
            </a:extLst>
          </p:cNvPr>
          <p:cNvPicPr>
            <a:picLocks noChangeAspect="1"/>
          </p:cNvPicPr>
          <p:nvPr/>
        </p:nvPicPr>
        <p:blipFill>
          <a:blip r:embed="rId2"/>
          <a:stretch>
            <a:fillRect/>
          </a:stretch>
        </p:blipFill>
        <p:spPr>
          <a:xfrm>
            <a:off x="4329113" y="1651571"/>
            <a:ext cx="4739811" cy="3554858"/>
          </a:xfrm>
          <a:prstGeom prst="rect">
            <a:avLst/>
          </a:prstGeom>
        </p:spPr>
      </p:pic>
    </p:spTree>
    <p:extLst>
      <p:ext uri="{BB962C8B-B14F-4D97-AF65-F5344CB8AC3E}">
        <p14:creationId xmlns:p14="http://schemas.microsoft.com/office/powerpoint/2010/main" val="1318715643"/>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Club Highlights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71919" y="682624"/>
            <a:ext cx="8628776" cy="5533241"/>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SBC Highlights Since 2013</a:t>
            </a:r>
          </a:p>
          <a:p>
            <a:pPr marL="228600" indent="0" algn="ctr">
              <a:spcAft>
                <a:spcPts val="5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100% College Acceptance rate of our Sigma Betas after graduating High School</a:t>
            </a:r>
          </a:p>
          <a:p>
            <a:pPr marL="228600" indent="0" algn="ctr">
              <a:spcAft>
                <a:spcPts val="500"/>
              </a:spcAft>
            </a:pPr>
            <a:r>
              <a:rPr lang="en-US" dirty="0">
                <a:latin typeface="Calibri" panose="020F0502020204030204" pitchFamily="34" charset="0"/>
                <a:ea typeface="Calibri" panose="020F0502020204030204" pitchFamily="34" charset="0"/>
                <a:cs typeface="Times New Roman" panose="02020603050405020304" pitchFamily="18" charset="0"/>
              </a:rPr>
              <a:t>Each Beta has received a PBS Scholarship upon graduation</a:t>
            </a:r>
          </a:p>
          <a:p>
            <a:pPr marL="228600" indent="0" algn="ctr">
              <a:spcAft>
                <a:spcPts val="5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Multiple Betas ar</a:t>
            </a:r>
            <a:r>
              <a:rPr lang="en-US" dirty="0">
                <a:latin typeface="Calibri" panose="020F0502020204030204" pitchFamily="34" charset="0"/>
                <a:ea typeface="Calibri" panose="020F0502020204030204" pitchFamily="34" charset="0"/>
                <a:cs typeface="Times New Roman" panose="02020603050405020304" pitchFamily="18" charset="0"/>
              </a:rPr>
              <a:t>e </a:t>
            </a:r>
            <a:r>
              <a:rPr lang="en-US" sz="2000" dirty="0">
                <a:effectLst/>
                <a:latin typeface="Calibri" panose="020F0502020204030204" pitchFamily="34" charset="0"/>
                <a:ea typeface="Calibri" panose="020F0502020204030204" pitchFamily="34" charset="0"/>
                <a:cs typeface="Times New Roman" panose="02020603050405020304" pitchFamily="18" charset="0"/>
              </a:rPr>
              <a:t>currently attending colleges and universities near and far</a:t>
            </a:r>
          </a:p>
          <a:p>
            <a:pPr marL="228600" indent="0" algn="ctr">
              <a:spcAft>
                <a:spcPts val="5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Many Betas have graduated from college, some as Sigma Men. Some Betas have returned to the club to offer words of wisdom to our </a:t>
            </a:r>
            <a:r>
              <a:rPr lang="en-US" dirty="0">
                <a:latin typeface="Calibri" panose="020F0502020204030204" pitchFamily="34" charset="0"/>
                <a:ea typeface="Calibri" panose="020F0502020204030204" pitchFamily="34" charset="0"/>
                <a:cs typeface="Times New Roman" panose="02020603050405020304" pitchFamily="18" charset="0"/>
              </a:rPr>
              <a:t>current Sigma Betas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lgn="ctr">
              <a:spcAft>
                <a:spcPts val="5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Performed multiple Initiation Ceremonies; Initiated 17 Betas in August 2021 Virtually </a:t>
            </a:r>
          </a:p>
          <a:p>
            <a:pPr marL="228600" indent="0" algn="ctr">
              <a:spcAft>
                <a:spcPts val="5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Performed countless Community Service hours through vast initiatives such as MLK Day, Relay for Life</a:t>
            </a:r>
            <a:r>
              <a:rPr lang="en-US" dirty="0">
                <a:latin typeface="Calibri" panose="020F0502020204030204" pitchFamily="34" charset="0"/>
                <a:ea typeface="Calibri" panose="020F0502020204030204" pitchFamily="34" charset="0"/>
                <a:cs typeface="Times New Roman" panose="02020603050405020304" pitchFamily="18" charset="0"/>
              </a:rPr>
              <a:t> and</a:t>
            </a:r>
            <a:r>
              <a:rPr lang="en-US" sz="2000" dirty="0">
                <a:effectLst/>
                <a:latin typeface="Calibri" panose="020F0502020204030204" pitchFamily="34" charset="0"/>
                <a:ea typeface="Calibri" panose="020F0502020204030204" pitchFamily="34" charset="0"/>
                <a:cs typeface="Times New Roman" panose="02020603050405020304" pitchFamily="18" charset="0"/>
              </a:rPr>
              <a:t> Adopt-a-Highway</a:t>
            </a:r>
          </a:p>
          <a:p>
            <a:pPr marL="228600" indent="0" algn="ctr">
              <a:spcAft>
                <a:spcPts val="500"/>
              </a:spcAft>
            </a:pPr>
            <a:r>
              <a:rPr lang="en-US" dirty="0">
                <a:latin typeface="Calibri" panose="020F0502020204030204" pitchFamily="34" charset="0"/>
                <a:ea typeface="Calibri" panose="020F0502020204030204" pitchFamily="34" charset="0"/>
                <a:cs typeface="Times New Roman" panose="02020603050405020304" pitchFamily="18" charset="0"/>
              </a:rPr>
              <a:t>Facilitated close to 100 educational sessions, many with activities and guest speakers to aid in the development of our Sigma Betas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lgn="ctr">
              <a:spcAft>
                <a:spcPts val="5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Eastern Regional Director of Sigma Beta Clubs is an advisor</a:t>
            </a:r>
          </a:p>
          <a:p>
            <a:pPr marL="228600" indent="0" algn="ctr">
              <a:spcAft>
                <a:spcPts val="5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Two Chapter Brothers sit on the NSBCF Board of Advisors</a:t>
            </a:r>
          </a:p>
          <a:p>
            <a:pPr marL="685800" indent="-457200" algn="ctr">
              <a:spcAft>
                <a:spcPts val="5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1846844"/>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Goals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4232953" y="883579"/>
            <a:ext cx="4467742" cy="4078840"/>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SBC Goals</a:t>
            </a:r>
          </a:p>
          <a:p>
            <a:pPr marL="685800" indent="-457200">
              <a:spcAft>
                <a:spcPts val="500"/>
              </a:spcAft>
              <a:buClr>
                <a:schemeClr val="bg1"/>
              </a:buClr>
              <a:buSzPct val="85000"/>
              <a:buFont typeface="+mj-lt"/>
              <a:buAutoNum type="arabicPeriod"/>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Establish and maintain a heightened programming standard during while adhering to the NSBCF’s COVID-19 moratorium</a:t>
            </a:r>
          </a:p>
          <a:p>
            <a:pPr marL="685800" indent="-457200">
              <a:spcAft>
                <a:spcPts val="500"/>
              </a:spcAft>
              <a:buClr>
                <a:schemeClr val="bg1"/>
              </a:buClr>
              <a:buSzPct val="85000"/>
              <a:buFont typeface="+mj-lt"/>
              <a:buAutoNum type="arabicPeriod"/>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Keeping our Sigma Betas engaged with the club and activities while meeting virtually</a:t>
            </a:r>
          </a:p>
          <a:p>
            <a:pPr marL="685800" indent="-457200">
              <a:spcAft>
                <a:spcPts val="500"/>
              </a:spcAft>
              <a:buClr>
                <a:schemeClr val="bg1"/>
              </a:buClr>
              <a:buSzPct val="85000"/>
              <a:buFont typeface="+mj-lt"/>
              <a:buAutoNum type="arabicPeriod"/>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Positively impact the lives of our Sigma Betas during the pandemic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5" name="Picture 4" descr="A close-up of a watch&#10;&#10;Description automatically generated with low confidence">
            <a:extLst>
              <a:ext uri="{FF2B5EF4-FFF2-40B4-BE49-F238E27FC236}">
                <a16:creationId xmlns:a16="http://schemas.microsoft.com/office/drawing/2014/main" id="{8FBA1F46-DF85-C156-53DB-D90E0770798D}"/>
              </a:ext>
            </a:extLst>
          </p:cNvPr>
          <p:cNvPicPr>
            <a:picLocks noChangeAspect="1"/>
          </p:cNvPicPr>
          <p:nvPr/>
        </p:nvPicPr>
        <p:blipFill>
          <a:blip r:embed="rId2"/>
          <a:stretch>
            <a:fillRect/>
          </a:stretch>
        </p:blipFill>
        <p:spPr>
          <a:xfrm>
            <a:off x="443305" y="1922401"/>
            <a:ext cx="3467485" cy="2314959"/>
          </a:xfrm>
          <a:prstGeom prst="rect">
            <a:avLst/>
          </a:prstGeom>
        </p:spPr>
      </p:pic>
    </p:spTree>
    <p:extLst>
      <p:ext uri="{BB962C8B-B14F-4D97-AF65-F5344CB8AC3E}">
        <p14:creationId xmlns:p14="http://schemas.microsoft.com/office/powerpoint/2010/main" val="2198501430"/>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4CA-AFA7-4E89-8530-B09980096231}"/>
              </a:ext>
            </a:extLst>
          </p:cNvPr>
          <p:cNvSpPr>
            <a:spLocks noGrp="1"/>
          </p:cNvSpPr>
          <p:nvPr>
            <p:ph type="title"/>
          </p:nvPr>
        </p:nvSpPr>
        <p:spPr/>
        <p:txBody>
          <a:bodyPr/>
          <a:lstStyle/>
          <a:p>
            <a:r>
              <a:rPr lang="en-US" dirty="0"/>
              <a:t>2021-2022 Events</a:t>
            </a:r>
          </a:p>
        </p:txBody>
      </p:sp>
      <p:sp>
        <p:nvSpPr>
          <p:cNvPr id="4" name="Text Placeholder 3">
            <a:extLst>
              <a:ext uri="{FF2B5EF4-FFF2-40B4-BE49-F238E27FC236}">
                <a16:creationId xmlns:a16="http://schemas.microsoft.com/office/drawing/2014/main" id="{5417E397-ADBA-402A-AA47-51D65ECA62E0}"/>
              </a:ext>
            </a:extLst>
          </p:cNvPr>
          <p:cNvSpPr>
            <a:spLocks noGrp="1"/>
          </p:cNvSpPr>
          <p:nvPr>
            <p:ph type="body" idx="1"/>
          </p:nvPr>
        </p:nvSpPr>
        <p:spPr>
          <a:xfrm>
            <a:off x="214313" y="811660"/>
            <a:ext cx="8693381" cy="4931594"/>
          </a:xfrm>
        </p:spPr>
        <p:txBody>
          <a:bodyPr/>
          <a:lstStyle/>
          <a:p>
            <a:pPr marL="228600" indent="0" algn="ctr">
              <a:spcAft>
                <a:spcPts val="500"/>
              </a:spcAft>
            </a:pPr>
            <a:r>
              <a:rPr lang="en-US" sz="2800" b="1" dirty="0">
                <a:latin typeface="Calibri" panose="020F0502020204030204" pitchFamily="34" charset="0"/>
                <a:ea typeface="Calibri" panose="020F0502020204030204" pitchFamily="34" charset="0"/>
                <a:cs typeface="Times New Roman" panose="02020603050405020304" pitchFamily="18" charset="0"/>
              </a:rPr>
              <a:t>Women’s History Month, March 2021</a:t>
            </a:r>
          </a:p>
          <a:p>
            <a:pPr marL="228600" indent="0">
              <a:spcAft>
                <a:spcPts val="500"/>
              </a:spcAft>
              <a:buClr>
                <a:schemeClr val="bg1"/>
              </a:buClr>
              <a:buSzPct val="85000"/>
            </a:pPr>
            <a:r>
              <a:rPr lang="en-US" sz="1800" dirty="0">
                <a:effectLst/>
                <a:latin typeface="Calibri" panose="020F0502020204030204" pitchFamily="34" charset="0"/>
                <a:ea typeface="Arial Black" panose="020B0A04020102020204" pitchFamily="34" charset="0"/>
                <a:cs typeface="Calibri" panose="020F0502020204030204" pitchFamily="34" charset="0"/>
              </a:rPr>
              <a:t>Reflection and discussion on influential women in our communities. Discuss why women may not experience gender equality as they have defined it. Reflect on the role that we, as men, have in promoting and creating equitable spaces. Guest Speaker: Ms. Keanna Faircloth of WBGO jazzy 88.3FM. </a:t>
            </a:r>
            <a:endParaRPr lang="en-US" dirty="0"/>
          </a:p>
        </p:txBody>
      </p:sp>
      <p:pic>
        <p:nvPicPr>
          <p:cNvPr id="3" name="Picture 2" descr="Background pattern&#10;&#10;Description automatically generated">
            <a:extLst>
              <a:ext uri="{FF2B5EF4-FFF2-40B4-BE49-F238E27FC236}">
                <a16:creationId xmlns:a16="http://schemas.microsoft.com/office/drawing/2014/main" id="{42BAFD2C-A528-B57F-C35E-02124C6BD0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76978">
            <a:off x="243402" y="3230321"/>
            <a:ext cx="2301494" cy="10930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A picture containing text, container&#10;&#10;Description automatically generated">
            <a:extLst>
              <a:ext uri="{FF2B5EF4-FFF2-40B4-BE49-F238E27FC236}">
                <a16:creationId xmlns:a16="http://schemas.microsoft.com/office/drawing/2014/main" id="{799D9147-DA20-45D6-B67F-10F9BE60FD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1133493">
            <a:off x="2635326" y="3426009"/>
            <a:ext cx="3183372" cy="23879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A picture containing text, person&#10;&#10;Description automatically generated">
            <a:extLst>
              <a:ext uri="{FF2B5EF4-FFF2-40B4-BE49-F238E27FC236}">
                <a16:creationId xmlns:a16="http://schemas.microsoft.com/office/drawing/2014/main" id="{BB271598-648D-2143-89C2-E7FBC541D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08785">
            <a:off x="5734238" y="2982539"/>
            <a:ext cx="3023528" cy="1491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18415055"/>
      </p:ext>
    </p:extLst>
  </p:cSld>
  <p:clrMapOvr>
    <a:masterClrMapping/>
  </p:clrMapOvr>
  <p:transition spd="med">
    <p:fade thruBlk="1"/>
  </p:transition>
</p:sld>
</file>

<file path=ppt/theme/theme1.xml><?xml version="1.0" encoding="utf-8"?>
<a:theme xmlns:a="http://schemas.openxmlformats.org/drawingml/2006/main" name="wdttHeaders1">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7762</TotalTime>
  <Words>1259</Words>
  <Application>Microsoft Office PowerPoint</Application>
  <PresentationFormat>On-screen Show (4:3)</PresentationFormat>
  <Paragraphs>132</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Balthazar</vt:lpstr>
      <vt:lpstr>Calibri</vt:lpstr>
      <vt:lpstr>wdttHeaders1</vt:lpstr>
      <vt:lpstr>PowerPoint Presentation</vt:lpstr>
      <vt:lpstr>Agenda</vt:lpstr>
      <vt:lpstr>Coordinator’s Biography</vt:lpstr>
      <vt:lpstr>Sigma Beta Club Story</vt:lpstr>
      <vt:lpstr>Chapter SBC Story</vt:lpstr>
      <vt:lpstr>SBC Advising Committee</vt:lpstr>
      <vt:lpstr>Club Highlights</vt:lpstr>
      <vt:lpstr>2021-2022 Goals</vt:lpstr>
      <vt:lpstr>2021-2022 Events</vt:lpstr>
      <vt:lpstr>2021-2022 Events</vt:lpstr>
      <vt:lpstr>2021-2022 Events</vt:lpstr>
      <vt:lpstr>2021-2022 Events</vt:lpstr>
      <vt:lpstr>2021-2022 Events</vt:lpstr>
      <vt:lpstr>2021-2022 Events</vt:lpstr>
      <vt:lpstr>2021-2022 Events</vt:lpstr>
      <vt:lpstr>2021-2022 Successes</vt:lpstr>
      <vt:lpstr>2023-2024 Direction</vt:lpstr>
      <vt:lpstr>COVID-19 Regulations</vt:lpstr>
      <vt:lpstr>Closing Remarks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Adapt Forward</dc:creator>
  <cp:lastModifiedBy>rofyle@gmail.com</cp:lastModifiedBy>
  <cp:revision>29</cp:revision>
  <dcterms:modified xsi:type="dcterms:W3CDTF">2023-02-14T04:45:51Z</dcterms:modified>
</cp:coreProperties>
</file>